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56" r:id="rId1"/>
    <p:sldMasterId id="2147483648" r:id="rId2"/>
  </p:sldMasterIdLst>
  <p:notesMasterIdLst>
    <p:notesMasterId r:id="rId28"/>
  </p:notesMasterIdLst>
  <p:sldIdLst>
    <p:sldId id="460" r:id="rId3"/>
    <p:sldId id="459" r:id="rId4"/>
    <p:sldId id="464" r:id="rId5"/>
    <p:sldId id="465" r:id="rId6"/>
    <p:sldId id="486" r:id="rId7"/>
    <p:sldId id="466" r:id="rId8"/>
    <p:sldId id="412" r:id="rId9"/>
    <p:sldId id="468" r:id="rId10"/>
    <p:sldId id="469" r:id="rId11"/>
    <p:sldId id="470" r:id="rId12"/>
    <p:sldId id="471" r:id="rId13"/>
    <p:sldId id="472" r:id="rId14"/>
    <p:sldId id="473" r:id="rId15"/>
    <p:sldId id="474" r:id="rId16"/>
    <p:sldId id="475" r:id="rId17"/>
    <p:sldId id="476" r:id="rId18"/>
    <p:sldId id="477" r:id="rId19"/>
    <p:sldId id="478" r:id="rId20"/>
    <p:sldId id="479" r:id="rId21"/>
    <p:sldId id="480" r:id="rId22"/>
    <p:sldId id="482" r:id="rId23"/>
    <p:sldId id="481" r:id="rId24"/>
    <p:sldId id="483" r:id="rId25"/>
    <p:sldId id="484" r:id="rId26"/>
    <p:sldId id="463" r:id="rId27"/>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865F724B-4BB1-4C2C-AB79-C25ECD5622C1}">
          <p14:sldIdLst>
            <p14:sldId id="460"/>
            <p14:sldId id="459"/>
            <p14:sldId id="464"/>
            <p14:sldId id="465"/>
            <p14:sldId id="486"/>
          </p14:sldIdLst>
        </p14:section>
        <p14:section name="Section sans titre" id="{C67A54A2-4A70-4FDB-88A2-550EBAA4A7D9}">
          <p14:sldIdLst>
            <p14:sldId id="466"/>
            <p14:sldId id="412"/>
            <p14:sldId id="468"/>
            <p14:sldId id="469"/>
            <p14:sldId id="470"/>
            <p14:sldId id="471"/>
            <p14:sldId id="472"/>
            <p14:sldId id="473"/>
            <p14:sldId id="474"/>
            <p14:sldId id="475"/>
            <p14:sldId id="476"/>
            <p14:sldId id="477"/>
            <p14:sldId id="478"/>
            <p14:sldId id="479"/>
            <p14:sldId id="480"/>
            <p14:sldId id="482"/>
            <p14:sldId id="481"/>
            <p14:sldId id="483"/>
            <p14:sldId id="484"/>
            <p14:sldId id="46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linda Munos" initials="MM" lastIdx="15" clrIdx="0">
    <p:extLst>
      <p:ext uri="{19B8F6BF-5375-455C-9EA6-DF929625EA0E}">
        <p15:presenceInfo xmlns:p15="http://schemas.microsoft.com/office/powerpoint/2012/main" userId="Melinda Muno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1F1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34" autoAdjust="0"/>
    <p:restoredTop sz="58113" autoAdjust="0"/>
  </p:normalViewPr>
  <p:slideViewPr>
    <p:cSldViewPr>
      <p:cViewPr>
        <p:scale>
          <a:sx n="66" d="100"/>
          <a:sy n="66" d="100"/>
        </p:scale>
        <p:origin x="1812" y="48"/>
      </p:cViewPr>
      <p:guideLst>
        <p:guide orient="horz" pos="2160"/>
        <p:guide pos="2880"/>
      </p:guideLst>
    </p:cSldViewPr>
  </p:slideViewPr>
  <p:outlineViewPr>
    <p:cViewPr>
      <p:scale>
        <a:sx n="33" d="100"/>
        <a:sy n="33" d="100"/>
      </p:scale>
      <p:origin x="0" y="-4938"/>
    </p:cViewPr>
  </p:outlineViewPr>
  <p:notesTextViewPr>
    <p:cViewPr>
      <p:scale>
        <a:sx n="100" d="100"/>
        <a:sy n="100" d="100"/>
      </p:scale>
      <p:origin x="0" y="0"/>
    </p:cViewPr>
  </p:notesTextViewPr>
  <p:sorterViewPr>
    <p:cViewPr>
      <p:scale>
        <a:sx n="100" d="100"/>
        <a:sy n="100" d="100"/>
      </p:scale>
      <p:origin x="0" y="-828"/>
    </p:cViewPr>
  </p:sorterViewPr>
  <p:notesViewPr>
    <p:cSldViewPr>
      <p:cViewPr>
        <p:scale>
          <a:sx n="120" d="100"/>
          <a:sy n="120" d="100"/>
        </p:scale>
        <p:origin x="3042" y="-90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1DD3592-F663-4DAD-82B0-B6206D1A948B}" type="datetimeFigureOut">
              <a:rPr lang="fr-FR" smtClean="0"/>
              <a:pPr/>
              <a:t>05/03/2021</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4B48DAC-8A2D-4825-850C-34E762FB0A5F}" type="slidenum">
              <a:rPr lang="fr-FR" smtClean="0"/>
              <a:pPr/>
              <a:t>‹N°›</a:t>
            </a:fld>
            <a:endParaRPr lang="fr-FR"/>
          </a:p>
        </p:txBody>
      </p:sp>
    </p:spTree>
    <p:extLst>
      <p:ext uri="{BB962C8B-B14F-4D97-AF65-F5344CB8AC3E}">
        <p14:creationId xmlns:p14="http://schemas.microsoft.com/office/powerpoint/2010/main" val="23745074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ccl.org/articles/leading-effectively-articles/successful-change-leader/"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docs.scalingupnutrition.org/wp-content/uploads/2017/12/SUN-Engaging-and-sustaining-champions-for-nutrition-FRA.pdf"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initiative3n.ne/"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calingupnutrition.org/wp-content/uploads/2015/05/RSC-SUN-Favoriser-une-bonne-gouvernance-dans-les-ASCs_FR_Final-Web1.pdf"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71600" y="1143000"/>
            <a:ext cx="4114800" cy="3086100"/>
          </a:xfrm>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kern="1200" dirty="0" smtClean="0">
                <a:solidFill>
                  <a:schemeClr val="tx1"/>
                </a:solidFill>
                <a:effectLst/>
                <a:latin typeface="+mn-lt"/>
                <a:ea typeface="+mn-ea"/>
                <a:cs typeface="+mn-cs"/>
              </a:rPr>
              <a:t>Diapo 1. Titre de la présentation et</a:t>
            </a:r>
            <a:r>
              <a:rPr lang="fr-FR" sz="1200" b="1" kern="1200" baseline="0" dirty="0" smtClean="0">
                <a:solidFill>
                  <a:schemeClr val="tx1"/>
                </a:solidFill>
                <a:effectLst/>
                <a:latin typeface="+mn-lt"/>
                <a:ea typeface="+mn-ea"/>
                <a:cs typeface="+mn-cs"/>
              </a:rPr>
              <a:t> introduction</a:t>
            </a:r>
            <a:endParaRPr lang="fr-FR" sz="1200" b="1"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Pour affranchir le Sahel </a:t>
            </a:r>
            <a:r>
              <a:rPr lang="fr-FR" sz="1200" b="1" kern="1200" dirty="0" smtClean="0">
                <a:solidFill>
                  <a:schemeClr val="tx1"/>
                </a:solidFill>
                <a:effectLst/>
                <a:latin typeface="+mn-lt"/>
                <a:ea typeface="+mn-ea"/>
                <a:cs typeface="+mn-cs"/>
              </a:rPr>
              <a:t>de la faim et de la malnutrition</a:t>
            </a:r>
            <a:r>
              <a:rPr lang="fr-FR" sz="1200" kern="1200" dirty="0" smtClean="0">
                <a:solidFill>
                  <a:schemeClr val="tx1"/>
                </a:solidFill>
                <a:effectLst/>
                <a:latin typeface="+mn-lt"/>
                <a:ea typeface="+mn-ea"/>
                <a:cs typeface="+mn-cs"/>
              </a:rPr>
              <a:t>, il y a encore </a:t>
            </a:r>
            <a:r>
              <a:rPr lang="fr-FR" sz="1200" b="1" kern="1200" dirty="0" smtClean="0">
                <a:solidFill>
                  <a:schemeClr val="tx1"/>
                </a:solidFill>
                <a:effectLst/>
                <a:latin typeface="+mn-lt"/>
                <a:ea typeface="+mn-ea"/>
                <a:cs typeface="+mn-cs"/>
              </a:rPr>
              <a:t>un long chemin à parcourir </a:t>
            </a:r>
            <a:r>
              <a:rPr lang="fr-FR" sz="1200" kern="1200" dirty="0" smtClean="0">
                <a:solidFill>
                  <a:schemeClr val="tx1"/>
                </a:solidFill>
                <a:effectLst/>
                <a:latin typeface="+mn-lt"/>
                <a:ea typeface="+mn-ea"/>
                <a:cs typeface="+mn-cs"/>
              </a:rPr>
              <a:t>avant de mettre en place des </a:t>
            </a:r>
            <a:r>
              <a:rPr lang="fr-FR" sz="1200" b="1" kern="1200" dirty="0" smtClean="0">
                <a:solidFill>
                  <a:schemeClr val="tx1"/>
                </a:solidFill>
                <a:effectLst/>
                <a:latin typeface="+mn-lt"/>
                <a:ea typeface="+mn-ea"/>
                <a:cs typeface="+mn-cs"/>
              </a:rPr>
              <a:t>processus inclusifs et participatifs</a:t>
            </a:r>
            <a:r>
              <a:rPr lang="fr-FR" sz="1200" kern="1200" dirty="0" smtClean="0">
                <a:solidFill>
                  <a:schemeClr val="tx1"/>
                </a:solidFill>
                <a:effectLst/>
                <a:latin typeface="+mn-lt"/>
                <a:ea typeface="+mn-ea"/>
                <a:cs typeface="+mn-cs"/>
              </a:rPr>
              <a:t> au sein duquel seront prise en compte de façon adéquate les besoins de tous les segments de la population</a:t>
            </a:r>
            <a:r>
              <a:rPr lang="fr-FR" sz="1200" b="1" kern="1200" dirty="0" smtClean="0">
                <a:solidFill>
                  <a:schemeClr val="tx1"/>
                </a:solidFill>
                <a:effectLst/>
                <a:latin typeface="+mn-lt"/>
                <a:ea typeface="+mn-ea"/>
                <a:cs typeface="+mn-cs"/>
              </a:rPr>
              <a:t>, en particulier des plus vulnérables</a:t>
            </a:r>
            <a:r>
              <a:rPr lang="fr-FR" sz="1200" kern="1200" dirty="0" smtClean="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En effet, du fait du </a:t>
            </a:r>
            <a:r>
              <a:rPr lang="fr-FR" sz="1200" b="1" kern="1200" dirty="0" smtClean="0">
                <a:solidFill>
                  <a:schemeClr val="tx1"/>
                </a:solidFill>
                <a:effectLst/>
                <a:latin typeface="+mn-lt"/>
                <a:ea typeface="+mn-ea"/>
                <a:cs typeface="+mn-cs"/>
              </a:rPr>
              <a:t>changement climatique</a:t>
            </a:r>
            <a:r>
              <a:rPr lang="fr-FR" sz="1200" kern="1200" dirty="0" smtClean="0">
                <a:solidFill>
                  <a:schemeClr val="tx1"/>
                </a:solidFill>
                <a:effectLst/>
                <a:latin typeface="+mn-lt"/>
                <a:ea typeface="+mn-ea"/>
                <a:cs typeface="+mn-cs"/>
              </a:rPr>
              <a:t>, </a:t>
            </a:r>
            <a:r>
              <a:rPr lang="fr-FR" sz="1200" b="1" kern="1200" dirty="0" smtClean="0">
                <a:solidFill>
                  <a:schemeClr val="tx1"/>
                </a:solidFill>
                <a:effectLst/>
                <a:latin typeface="+mn-lt"/>
                <a:ea typeface="+mn-ea"/>
                <a:cs typeface="+mn-cs"/>
              </a:rPr>
              <a:t>des conflits</a:t>
            </a:r>
            <a:r>
              <a:rPr lang="fr-FR" sz="1200" kern="1200" dirty="0" smtClean="0">
                <a:solidFill>
                  <a:schemeClr val="tx1"/>
                </a:solidFill>
                <a:effectLst/>
                <a:latin typeface="+mn-lt"/>
                <a:ea typeface="+mn-ea"/>
                <a:cs typeface="+mn-cs"/>
              </a:rPr>
              <a:t>, </a:t>
            </a:r>
            <a:r>
              <a:rPr lang="fr-FR" sz="1200" b="1" kern="1200" dirty="0" smtClean="0">
                <a:solidFill>
                  <a:schemeClr val="tx1"/>
                </a:solidFill>
                <a:effectLst/>
                <a:latin typeface="+mn-lt"/>
                <a:ea typeface="+mn-ea"/>
                <a:cs typeface="+mn-cs"/>
              </a:rPr>
              <a:t>des crises récurrentes dont SARS </a:t>
            </a:r>
            <a:r>
              <a:rPr lang="fr-FR" sz="1200" b="1" kern="1200" dirty="0" err="1" smtClean="0">
                <a:solidFill>
                  <a:schemeClr val="tx1"/>
                </a:solidFill>
                <a:effectLst/>
                <a:latin typeface="+mn-lt"/>
                <a:ea typeface="+mn-ea"/>
                <a:cs typeface="+mn-cs"/>
              </a:rPr>
              <a:t>Cov</a:t>
            </a:r>
            <a:r>
              <a:rPr lang="fr-FR" sz="1200" b="1" kern="1200" dirty="0" smtClean="0">
                <a:solidFill>
                  <a:schemeClr val="tx1"/>
                </a:solidFill>
                <a:effectLst/>
                <a:latin typeface="+mn-lt"/>
                <a:ea typeface="+mn-ea"/>
                <a:cs typeface="+mn-cs"/>
              </a:rPr>
              <a:t>-2 </a:t>
            </a:r>
            <a:r>
              <a:rPr lang="fr-FR" sz="1200" kern="1200" dirty="0" smtClean="0">
                <a:solidFill>
                  <a:schemeClr val="tx1"/>
                </a:solidFill>
                <a:effectLst/>
                <a:latin typeface="+mn-lt"/>
                <a:ea typeface="+mn-ea"/>
                <a:cs typeface="+mn-cs"/>
              </a:rPr>
              <a:t>est la plus récente, la situation en matière de nutrition </a:t>
            </a:r>
            <a:r>
              <a:rPr lang="fr-FR" sz="1200" b="1" kern="1200" dirty="0" smtClean="0">
                <a:solidFill>
                  <a:schemeClr val="tx1"/>
                </a:solidFill>
                <a:effectLst/>
                <a:latin typeface="+mn-lt"/>
                <a:ea typeface="+mn-ea"/>
                <a:cs typeface="+mn-cs"/>
              </a:rPr>
              <a:t>se dégradera de nouveau</a:t>
            </a:r>
            <a:r>
              <a:rPr lang="fr-FR" sz="1200" kern="1200" dirty="0" smtClean="0">
                <a:solidFill>
                  <a:schemeClr val="tx1"/>
                </a:solidFill>
                <a:effectLst/>
                <a:latin typeface="+mn-lt"/>
                <a:ea typeface="+mn-ea"/>
                <a:cs typeface="+mn-cs"/>
              </a:rPr>
              <a:t>. Pour qu’un </a:t>
            </a:r>
            <a:r>
              <a:rPr lang="fr-FR" sz="1200" b="1" kern="1200" dirty="0" smtClean="0">
                <a:solidFill>
                  <a:schemeClr val="tx1"/>
                </a:solidFill>
                <a:effectLst/>
                <a:latin typeface="+mn-lt"/>
                <a:ea typeface="+mn-ea"/>
                <a:cs typeface="+mn-cs"/>
              </a:rPr>
              <a:t>réel changement </a:t>
            </a:r>
            <a:r>
              <a:rPr lang="fr-FR" sz="1200" kern="1200" dirty="0" smtClean="0">
                <a:solidFill>
                  <a:schemeClr val="tx1"/>
                </a:solidFill>
                <a:effectLst/>
                <a:latin typeface="+mn-lt"/>
                <a:ea typeface="+mn-ea"/>
                <a:cs typeface="+mn-cs"/>
              </a:rPr>
              <a:t>se produise, les </a:t>
            </a:r>
            <a:r>
              <a:rPr lang="fr-FR" sz="1200" b="1" kern="1200" dirty="0" smtClean="0">
                <a:solidFill>
                  <a:schemeClr val="tx1"/>
                </a:solidFill>
                <a:effectLst/>
                <a:latin typeface="+mn-lt"/>
                <a:ea typeface="+mn-ea"/>
                <a:cs typeface="+mn-cs"/>
              </a:rPr>
              <a:t>mécanismes de gouvernance </a:t>
            </a:r>
            <a:r>
              <a:rPr lang="fr-FR" sz="1200" kern="1200" dirty="0" smtClean="0">
                <a:solidFill>
                  <a:schemeClr val="tx1"/>
                </a:solidFill>
                <a:effectLst/>
                <a:latin typeface="+mn-lt"/>
                <a:ea typeface="+mn-ea"/>
                <a:cs typeface="+mn-cs"/>
              </a:rPr>
              <a:t>au service de la nutrition doivent être pris en compte et considérablement renforcés dans une démarche holistique. Dans cette perspective, l’inclusion de ce domaine </a:t>
            </a:r>
            <a:r>
              <a:rPr lang="fr-FR" sz="1200" b="1" kern="1200" dirty="0" smtClean="0">
                <a:solidFill>
                  <a:schemeClr val="tx1"/>
                </a:solidFill>
                <a:effectLst/>
                <a:latin typeface="+mn-lt"/>
                <a:ea typeface="+mn-ea"/>
                <a:cs typeface="+mn-cs"/>
              </a:rPr>
              <a:t>dans les programmes de formation continue en nutrition</a:t>
            </a:r>
            <a:r>
              <a:rPr lang="fr-FR" sz="1200" kern="1200" dirty="0" smtClean="0">
                <a:solidFill>
                  <a:schemeClr val="tx1"/>
                </a:solidFill>
                <a:effectLst/>
                <a:latin typeface="+mn-lt"/>
                <a:ea typeface="+mn-ea"/>
                <a:cs typeface="+mn-cs"/>
              </a:rPr>
              <a:t> est un préalable pour </a:t>
            </a:r>
            <a:r>
              <a:rPr lang="fr-FR" sz="1200" b="1" kern="1200" dirty="0" smtClean="0">
                <a:solidFill>
                  <a:schemeClr val="tx1"/>
                </a:solidFill>
                <a:effectLst/>
                <a:latin typeface="+mn-lt"/>
                <a:ea typeface="+mn-ea"/>
                <a:cs typeface="+mn-cs"/>
              </a:rPr>
              <a:t>favoriser la compréhension commune de ce qu’il faut faire </a:t>
            </a:r>
            <a:r>
              <a:rPr lang="fr-FR" sz="1200" kern="1200" dirty="0" smtClean="0">
                <a:solidFill>
                  <a:schemeClr val="tx1"/>
                </a:solidFill>
                <a:effectLst/>
                <a:latin typeface="+mn-lt"/>
                <a:ea typeface="+mn-ea"/>
                <a:cs typeface="+mn-cs"/>
              </a:rPr>
              <a:t>au </a:t>
            </a:r>
            <a:r>
              <a:rPr lang="fr-FR" sz="1200" b="1" kern="1200" dirty="0" smtClean="0">
                <a:solidFill>
                  <a:schemeClr val="tx1"/>
                </a:solidFill>
                <a:effectLst/>
                <a:latin typeface="+mn-lt"/>
                <a:ea typeface="+mn-ea"/>
                <a:cs typeface="+mn-cs"/>
              </a:rPr>
              <a:t>fil du temps</a:t>
            </a:r>
            <a:r>
              <a:rPr lang="fr-FR" sz="1200" kern="1200" dirty="0" smtClean="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Cette présentation est une introduction sur </a:t>
            </a:r>
            <a:r>
              <a:rPr lang="fr-FR" sz="1200" b="1" kern="1200" dirty="0" smtClean="0">
                <a:solidFill>
                  <a:schemeClr val="tx1"/>
                </a:solidFill>
                <a:effectLst/>
                <a:latin typeface="+mn-lt"/>
                <a:ea typeface="+mn-ea"/>
                <a:cs typeface="+mn-cs"/>
              </a:rPr>
              <a:t>les concepts et les principes de la Gouvernance au Service de la nutrition en général </a:t>
            </a:r>
            <a:r>
              <a:rPr lang="fr-FR" sz="1200" kern="1200" dirty="0" smtClean="0">
                <a:solidFill>
                  <a:schemeClr val="tx1"/>
                </a:solidFill>
                <a:effectLst/>
                <a:latin typeface="+mn-lt"/>
                <a:ea typeface="+mn-ea"/>
                <a:cs typeface="+mn-cs"/>
              </a:rPr>
              <a:t>et </a:t>
            </a:r>
            <a:r>
              <a:rPr lang="fr-FR" sz="1200" b="1" kern="1200" dirty="0" smtClean="0">
                <a:solidFill>
                  <a:schemeClr val="tx1"/>
                </a:solidFill>
                <a:effectLst/>
                <a:latin typeface="+mn-lt"/>
                <a:ea typeface="+mn-ea"/>
                <a:cs typeface="+mn-cs"/>
              </a:rPr>
              <a:t>la</a:t>
            </a:r>
            <a:r>
              <a:rPr lang="fr-FR" sz="1200" b="1" kern="1200" baseline="0" dirty="0" smtClean="0">
                <a:solidFill>
                  <a:schemeClr val="tx1"/>
                </a:solidFill>
                <a:effectLst/>
                <a:latin typeface="+mn-lt"/>
                <a:ea typeface="+mn-ea"/>
                <a:cs typeface="+mn-cs"/>
              </a:rPr>
              <a:t> situation du Niger </a:t>
            </a:r>
            <a:r>
              <a:rPr lang="fr-FR" sz="1200" kern="1200" baseline="0" dirty="0" smtClean="0">
                <a:solidFill>
                  <a:schemeClr val="tx1"/>
                </a:solidFill>
                <a:effectLst/>
                <a:latin typeface="+mn-lt"/>
                <a:ea typeface="+mn-ea"/>
                <a:cs typeface="+mn-cs"/>
              </a:rPr>
              <a:t>sur l’expression de la Gouvernance de la nutrition et ses instances.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b="1" dirty="0" smtClean="0"/>
              <a:t>60 secondes</a:t>
            </a:r>
            <a:r>
              <a:rPr lang="fr-FR" dirty="0" smtClean="0"/>
              <a:t>.</a:t>
            </a:r>
            <a:endParaRPr lang="fr-FR" dirty="0"/>
          </a:p>
        </p:txBody>
      </p:sp>
      <p:sp>
        <p:nvSpPr>
          <p:cNvPr id="4" name="Espace réservé du numéro de diapositive 3"/>
          <p:cNvSpPr>
            <a:spLocks noGrp="1"/>
          </p:cNvSpPr>
          <p:nvPr>
            <p:ph type="sldNum" sz="quarter" idx="10"/>
          </p:nvPr>
        </p:nvSpPr>
        <p:spPr/>
        <p:txBody>
          <a:bodyPr/>
          <a:lstStyle/>
          <a:p>
            <a:fld id="{A4B48DAC-8A2D-4825-850C-34E762FB0A5F}" type="slidenum">
              <a:rPr lang="fr-FR" smtClean="0">
                <a:solidFill>
                  <a:prstClr val="black"/>
                </a:solidFill>
              </a:rPr>
              <a:pPr/>
              <a:t>1</a:t>
            </a:fld>
            <a:endParaRPr lang="fr-FR">
              <a:solidFill>
                <a:prstClr val="black"/>
              </a:solidFill>
            </a:endParaRPr>
          </a:p>
        </p:txBody>
      </p:sp>
    </p:spTree>
    <p:extLst>
      <p:ext uri="{BB962C8B-B14F-4D97-AF65-F5344CB8AC3E}">
        <p14:creationId xmlns:p14="http://schemas.microsoft.com/office/powerpoint/2010/main" val="32082420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baseline="0" dirty="0" smtClean="0"/>
              <a:t>Diapo 10. Le cadre conceptuel de la </a:t>
            </a:r>
            <a:r>
              <a:rPr lang="fr-FR" b="1" baseline="0" dirty="0" err="1" smtClean="0"/>
              <a:t>redevabilité</a:t>
            </a:r>
            <a:endParaRPr lang="fr-FR" b="1"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fr-FR" baseline="0" dirty="0" smtClean="0"/>
              <a:t> </a:t>
            </a:r>
            <a:endParaRPr lang="fr-FR" dirty="0" smtClean="0"/>
          </a:p>
          <a:p>
            <a:pPr eaLnBrk="0" hangingPunct="0"/>
            <a:r>
              <a:rPr lang="fr-FR" sz="1200" i="1" kern="1200" dirty="0" smtClean="0">
                <a:solidFill>
                  <a:schemeClr val="tx1"/>
                </a:solidFill>
                <a:effectLst/>
                <a:latin typeface="+mn-lt"/>
                <a:ea typeface="+mn-ea"/>
                <a:cs typeface="+mn-cs"/>
              </a:rPr>
              <a:t>Passer du temps pour expliquer ce « Cadre conceptuel de la </a:t>
            </a:r>
            <a:r>
              <a:rPr lang="fr-FR" sz="1200" i="1" kern="1200" dirty="0" err="1" smtClean="0">
                <a:solidFill>
                  <a:schemeClr val="tx1"/>
                </a:solidFill>
                <a:effectLst/>
                <a:latin typeface="+mn-lt"/>
                <a:ea typeface="+mn-ea"/>
                <a:cs typeface="+mn-cs"/>
              </a:rPr>
              <a:t>redevabilité</a:t>
            </a:r>
            <a:r>
              <a:rPr lang="fr-FR" sz="1200" i="1" kern="1200" dirty="0" smtClean="0">
                <a:solidFill>
                  <a:schemeClr val="tx1"/>
                </a:solidFill>
                <a:effectLst/>
                <a:latin typeface="+mn-lt"/>
                <a:ea typeface="+mn-ea"/>
                <a:cs typeface="+mn-cs"/>
              </a:rPr>
              <a:t> ». </a:t>
            </a:r>
            <a:r>
              <a:rPr lang="fr-FR" sz="1200" kern="1200" dirty="0" smtClean="0">
                <a:solidFill>
                  <a:schemeClr val="tx1"/>
                </a:solidFill>
                <a:effectLst/>
                <a:latin typeface="+mn-lt"/>
                <a:ea typeface="+mn-ea"/>
                <a:cs typeface="+mn-cs"/>
              </a:rPr>
              <a:t>Il est important que les participants comprennent le lien entre les différentes composantes et comment elles s’articulent pour l’obtention de résultats (« statut nutritionnel amélioré »).</a:t>
            </a:r>
          </a:p>
          <a:p>
            <a:pPr eaLnBrk="0" hangingPunct="0"/>
            <a:endParaRPr lang="fr-FR" sz="1200" kern="1200" dirty="0" smtClean="0">
              <a:solidFill>
                <a:schemeClr val="tx1"/>
              </a:solidFill>
              <a:effectLst/>
              <a:latin typeface="+mn-lt"/>
              <a:ea typeface="+mn-ea"/>
              <a:cs typeface="+mn-cs"/>
            </a:endParaRPr>
          </a:p>
          <a:p>
            <a:pPr eaLnBrk="0" hangingPunct="0"/>
            <a:r>
              <a:rPr lang="fr-FR" sz="1200" kern="1200" dirty="0" smtClean="0">
                <a:solidFill>
                  <a:schemeClr val="tx1"/>
                </a:solidFill>
                <a:effectLst/>
                <a:latin typeface="+mn-lt"/>
                <a:ea typeface="+mn-ea"/>
                <a:cs typeface="+mn-cs"/>
              </a:rPr>
              <a:t>Le </a:t>
            </a:r>
            <a:r>
              <a:rPr lang="fr-FR" sz="1200" b="1" kern="1200" dirty="0" smtClean="0">
                <a:solidFill>
                  <a:schemeClr val="tx1"/>
                </a:solidFill>
                <a:effectLst/>
                <a:latin typeface="+mn-lt"/>
                <a:ea typeface="+mn-ea"/>
                <a:cs typeface="+mn-cs"/>
              </a:rPr>
              <a:t>cycle de </a:t>
            </a:r>
            <a:r>
              <a:rPr lang="fr-FR" sz="1200" b="1" kern="1200" dirty="0" err="1" smtClean="0">
                <a:solidFill>
                  <a:schemeClr val="tx1"/>
                </a:solidFill>
                <a:effectLst/>
                <a:latin typeface="+mn-lt"/>
                <a:ea typeface="+mn-ea"/>
                <a:cs typeface="+mn-cs"/>
              </a:rPr>
              <a:t>redevabilité</a:t>
            </a:r>
            <a:r>
              <a:rPr lang="fr-FR" sz="1200" b="1" kern="1200" dirty="0" smtClean="0">
                <a:solidFill>
                  <a:schemeClr val="tx1"/>
                </a:solidFill>
                <a:effectLst/>
                <a:latin typeface="+mn-lt"/>
                <a:ea typeface="+mn-ea"/>
                <a:cs typeface="+mn-cs"/>
              </a:rPr>
              <a:t> </a:t>
            </a:r>
            <a:r>
              <a:rPr lang="fr-FR" sz="1200" kern="1200" dirty="0" smtClean="0">
                <a:solidFill>
                  <a:schemeClr val="tx1"/>
                </a:solidFill>
                <a:effectLst/>
                <a:latin typeface="+mn-lt"/>
                <a:ea typeface="+mn-ea"/>
                <a:cs typeface="+mn-cs"/>
              </a:rPr>
              <a:t>présenté ici implique </a:t>
            </a:r>
            <a:r>
              <a:rPr lang="fr-FR" sz="1200" b="1" kern="1200" dirty="0" smtClean="0">
                <a:solidFill>
                  <a:schemeClr val="tx1"/>
                </a:solidFill>
                <a:effectLst/>
                <a:latin typeface="+mn-lt"/>
                <a:ea typeface="+mn-ea"/>
                <a:cs typeface="+mn-cs"/>
              </a:rPr>
              <a:t>d’identifier les engagements</a:t>
            </a:r>
            <a:r>
              <a:rPr lang="fr-FR" sz="1200" kern="1200" dirty="0" smtClean="0">
                <a:solidFill>
                  <a:schemeClr val="tx1"/>
                </a:solidFill>
                <a:effectLst/>
                <a:latin typeface="+mn-lt"/>
                <a:ea typeface="+mn-ea"/>
                <a:cs typeface="+mn-cs"/>
              </a:rPr>
              <a:t>, de suivre leurs </a:t>
            </a:r>
            <a:r>
              <a:rPr lang="fr-FR" sz="1200" b="1" kern="1200" dirty="0" smtClean="0">
                <a:solidFill>
                  <a:schemeClr val="tx1"/>
                </a:solidFill>
                <a:effectLst/>
                <a:latin typeface="+mn-lt"/>
                <a:ea typeface="+mn-ea"/>
                <a:cs typeface="+mn-cs"/>
              </a:rPr>
              <a:t>progrès</a:t>
            </a:r>
            <a:r>
              <a:rPr lang="fr-FR" sz="1200" kern="1200" dirty="0" smtClean="0">
                <a:solidFill>
                  <a:schemeClr val="tx1"/>
                </a:solidFill>
                <a:effectLst/>
                <a:latin typeface="+mn-lt"/>
                <a:ea typeface="+mn-ea"/>
                <a:cs typeface="+mn-cs"/>
              </a:rPr>
              <a:t>, de déterminer la </a:t>
            </a:r>
            <a:r>
              <a:rPr lang="fr-FR" sz="1200" b="1" kern="1200" dirty="0" err="1" smtClean="0">
                <a:solidFill>
                  <a:schemeClr val="tx1"/>
                </a:solidFill>
                <a:effectLst/>
                <a:latin typeface="+mn-lt"/>
                <a:ea typeface="+mn-ea"/>
                <a:cs typeface="+mn-cs"/>
              </a:rPr>
              <a:t>redevabilité</a:t>
            </a:r>
            <a:r>
              <a:rPr lang="fr-FR" sz="1200" kern="1200" dirty="0" smtClean="0">
                <a:solidFill>
                  <a:schemeClr val="tx1"/>
                </a:solidFill>
                <a:effectLst/>
                <a:latin typeface="+mn-lt"/>
                <a:ea typeface="+mn-ea"/>
                <a:cs typeface="+mn-cs"/>
              </a:rPr>
              <a:t>, c’est-à-dire les engagements ont-ils été bien respectés ? Il s’agit aussi de comprendre comment les informations relatives a la </a:t>
            </a:r>
            <a:r>
              <a:rPr lang="fr-FR" sz="1200" kern="1200" dirty="0" err="1" smtClean="0">
                <a:solidFill>
                  <a:schemeClr val="tx1"/>
                </a:solidFill>
                <a:effectLst/>
                <a:latin typeface="+mn-lt"/>
                <a:ea typeface="+mn-ea"/>
                <a:cs typeface="+mn-cs"/>
              </a:rPr>
              <a:t>redevabilité</a:t>
            </a:r>
            <a:r>
              <a:rPr lang="fr-FR" sz="1200" kern="1200" dirty="0" smtClean="0">
                <a:solidFill>
                  <a:schemeClr val="tx1"/>
                </a:solidFill>
                <a:effectLst/>
                <a:latin typeface="+mn-lt"/>
                <a:ea typeface="+mn-ea"/>
                <a:cs typeface="+mn-cs"/>
              </a:rPr>
              <a:t> sont utilisées par exemple pour </a:t>
            </a:r>
            <a:r>
              <a:rPr lang="fr-FR" sz="1200" b="1" kern="1200" dirty="0" smtClean="0">
                <a:solidFill>
                  <a:schemeClr val="tx1"/>
                </a:solidFill>
                <a:effectLst/>
                <a:latin typeface="+mn-lt"/>
                <a:ea typeface="+mn-ea"/>
                <a:cs typeface="+mn-cs"/>
              </a:rPr>
              <a:t>établir de nouveaux engagements</a:t>
            </a:r>
            <a:r>
              <a:rPr lang="fr-FR" sz="1200" kern="1200" dirty="0" smtClean="0">
                <a:solidFill>
                  <a:schemeClr val="tx1"/>
                </a:solidFill>
                <a:effectLst/>
                <a:latin typeface="+mn-lt"/>
                <a:ea typeface="+mn-ea"/>
                <a:cs typeface="+mn-cs"/>
              </a:rPr>
              <a:t> et décrire la </a:t>
            </a:r>
            <a:r>
              <a:rPr lang="fr-FR" sz="1200" b="1" kern="1200" dirty="0" smtClean="0">
                <a:solidFill>
                  <a:schemeClr val="tx1"/>
                </a:solidFill>
                <a:effectLst/>
                <a:latin typeface="+mn-lt"/>
                <a:ea typeface="+mn-ea"/>
                <a:cs typeface="+mn-cs"/>
              </a:rPr>
              <a:t>manière</a:t>
            </a:r>
            <a:r>
              <a:rPr lang="fr-FR" sz="1200" kern="1200" dirty="0" smtClean="0">
                <a:solidFill>
                  <a:schemeClr val="tx1"/>
                </a:solidFill>
                <a:effectLst/>
                <a:latin typeface="+mn-lt"/>
                <a:ea typeface="+mn-ea"/>
                <a:cs typeface="+mn-cs"/>
              </a:rPr>
              <a:t> dont les différentes </a:t>
            </a:r>
            <a:r>
              <a:rPr lang="fr-FR" sz="1200" b="1" kern="1200" dirty="0" smtClean="0">
                <a:solidFill>
                  <a:schemeClr val="tx1"/>
                </a:solidFill>
                <a:effectLst/>
                <a:latin typeface="+mn-lt"/>
                <a:ea typeface="+mn-ea"/>
                <a:cs typeface="+mn-cs"/>
              </a:rPr>
              <a:t>parties prenantes réagissent a l’évaluation de la </a:t>
            </a:r>
            <a:r>
              <a:rPr lang="fr-FR" sz="1200" b="1" kern="1200" dirty="0" err="1" smtClean="0">
                <a:solidFill>
                  <a:schemeClr val="tx1"/>
                </a:solidFill>
                <a:effectLst/>
                <a:latin typeface="+mn-lt"/>
                <a:ea typeface="+mn-ea"/>
                <a:cs typeface="+mn-cs"/>
              </a:rPr>
              <a:t>redevabilité</a:t>
            </a:r>
            <a:r>
              <a:rPr lang="fr-FR" sz="1200" kern="1200" dirty="0" smtClean="0">
                <a:solidFill>
                  <a:schemeClr val="tx1"/>
                </a:solidFill>
                <a:effectLst/>
                <a:latin typeface="+mn-lt"/>
                <a:ea typeface="+mn-ea"/>
                <a:cs typeface="+mn-cs"/>
              </a:rPr>
              <a:t>. Le but ultime est de renforcer la </a:t>
            </a:r>
            <a:r>
              <a:rPr lang="fr-FR" sz="1200" b="1" kern="1200" dirty="0" err="1" smtClean="0">
                <a:solidFill>
                  <a:schemeClr val="tx1"/>
                </a:solidFill>
                <a:effectLst/>
                <a:latin typeface="+mn-lt"/>
                <a:ea typeface="+mn-ea"/>
                <a:cs typeface="+mn-cs"/>
              </a:rPr>
              <a:t>redevabilité</a:t>
            </a:r>
            <a:r>
              <a:rPr lang="fr-FR" sz="1200" b="1" kern="1200" dirty="0" smtClean="0">
                <a:solidFill>
                  <a:schemeClr val="tx1"/>
                </a:solidFill>
                <a:effectLst/>
                <a:latin typeface="+mn-lt"/>
                <a:ea typeface="+mn-ea"/>
                <a:cs typeface="+mn-cs"/>
              </a:rPr>
              <a:t> en matière de nutrition </a:t>
            </a:r>
            <a:r>
              <a:rPr lang="fr-FR" sz="1200" kern="1200" dirty="0" smtClean="0">
                <a:solidFill>
                  <a:schemeClr val="tx1"/>
                </a:solidFill>
                <a:effectLst/>
                <a:latin typeface="+mn-lt"/>
                <a:ea typeface="+mn-ea"/>
                <a:cs typeface="+mn-cs"/>
              </a:rPr>
              <a:t>et de favoriser </a:t>
            </a:r>
            <a:r>
              <a:rPr lang="fr-FR" sz="1200" b="1" kern="1200" dirty="0" smtClean="0">
                <a:solidFill>
                  <a:schemeClr val="tx1"/>
                </a:solidFill>
                <a:effectLst/>
                <a:latin typeface="+mn-lt"/>
                <a:ea typeface="+mn-ea"/>
                <a:cs typeface="+mn-cs"/>
              </a:rPr>
              <a:t>une accélération de l’amélioration de l’état nutritionnel</a:t>
            </a:r>
            <a:r>
              <a:rPr lang="fr-FR" sz="1200" kern="1200" dirty="0" smtClean="0">
                <a:solidFill>
                  <a:schemeClr val="tx1"/>
                </a:solidFill>
                <a:effectLst/>
                <a:latin typeface="+mn-lt"/>
                <a:ea typeface="+mn-ea"/>
                <a:cs typeface="+mn-cs"/>
              </a:rPr>
              <a:t>. Lorsque qu’un mécanisme de </a:t>
            </a:r>
            <a:r>
              <a:rPr lang="fr-FR" sz="1200" kern="1200" dirty="0" err="1" smtClean="0">
                <a:solidFill>
                  <a:schemeClr val="tx1"/>
                </a:solidFill>
                <a:effectLst/>
                <a:latin typeface="+mn-lt"/>
                <a:ea typeface="+mn-ea"/>
                <a:cs typeface="+mn-cs"/>
              </a:rPr>
              <a:t>redevabilité</a:t>
            </a:r>
            <a:r>
              <a:rPr lang="fr-FR" sz="1200" kern="1200" dirty="0" smtClean="0">
                <a:solidFill>
                  <a:schemeClr val="tx1"/>
                </a:solidFill>
                <a:effectLst/>
                <a:latin typeface="+mn-lt"/>
                <a:ea typeface="+mn-ea"/>
                <a:cs typeface="+mn-cs"/>
              </a:rPr>
              <a:t> est établi, les parties prenantes pourront mieux constater </a:t>
            </a:r>
            <a:r>
              <a:rPr lang="fr-FR" sz="1200" b="1" kern="1200" dirty="0" smtClean="0">
                <a:solidFill>
                  <a:schemeClr val="tx1"/>
                </a:solidFill>
                <a:effectLst/>
                <a:latin typeface="+mn-lt"/>
                <a:ea typeface="+mn-ea"/>
                <a:cs typeface="+mn-cs"/>
              </a:rPr>
              <a:t>qui respecte ses engagements </a:t>
            </a:r>
            <a:r>
              <a:rPr lang="fr-FR" sz="1200" kern="1200" dirty="0" smtClean="0">
                <a:solidFill>
                  <a:schemeClr val="tx1"/>
                </a:solidFill>
                <a:effectLst/>
                <a:latin typeface="+mn-lt"/>
                <a:ea typeface="+mn-ea"/>
                <a:cs typeface="+mn-cs"/>
              </a:rPr>
              <a:t>et </a:t>
            </a:r>
            <a:r>
              <a:rPr lang="fr-FR" sz="1200" b="1" kern="1200" dirty="0" smtClean="0">
                <a:solidFill>
                  <a:schemeClr val="tx1"/>
                </a:solidFill>
                <a:effectLst/>
                <a:latin typeface="+mn-lt"/>
                <a:ea typeface="+mn-ea"/>
                <a:cs typeface="+mn-cs"/>
              </a:rPr>
              <a:t>qui ne les respecte pas</a:t>
            </a:r>
            <a:r>
              <a:rPr lang="fr-FR" sz="1200" kern="1200" dirty="0" smtClean="0">
                <a:solidFill>
                  <a:schemeClr val="tx1"/>
                </a:solidFill>
                <a:effectLst/>
                <a:latin typeface="+mn-lt"/>
                <a:ea typeface="+mn-ea"/>
                <a:cs typeface="+mn-cs"/>
              </a:rPr>
              <a:t> et aider ainsi les acteurs concernés à respecter leurs engagements à l’avenir.</a:t>
            </a:r>
          </a:p>
          <a:p>
            <a:pPr eaLnBrk="0" hangingPunct="0"/>
            <a:endParaRPr lang="fr-FR" sz="1200" kern="1200" dirty="0" smtClean="0">
              <a:solidFill>
                <a:schemeClr val="tx1"/>
              </a:solidFill>
              <a:effectLst/>
              <a:latin typeface="+mn-lt"/>
              <a:ea typeface="+mn-ea"/>
              <a:cs typeface="+mn-cs"/>
            </a:endParaRPr>
          </a:p>
          <a:p>
            <a:pPr eaLnBrk="0" hangingPunct="0"/>
            <a:r>
              <a:rPr lang="fr-FR" sz="1200" kern="1200" dirty="0" smtClean="0">
                <a:solidFill>
                  <a:schemeClr val="tx1"/>
                </a:solidFill>
                <a:effectLst/>
                <a:latin typeface="+mn-lt"/>
                <a:ea typeface="+mn-ea"/>
                <a:cs typeface="+mn-cs"/>
              </a:rPr>
              <a:t>La </a:t>
            </a:r>
            <a:r>
              <a:rPr lang="fr-FR" sz="1200" kern="1200" dirty="0" err="1" smtClean="0">
                <a:solidFill>
                  <a:schemeClr val="tx1"/>
                </a:solidFill>
                <a:effectLst/>
                <a:latin typeface="+mn-lt"/>
                <a:ea typeface="+mn-ea"/>
                <a:cs typeface="+mn-cs"/>
              </a:rPr>
              <a:t>redevabilité</a:t>
            </a:r>
            <a:r>
              <a:rPr lang="fr-FR" sz="1200" kern="1200" dirty="0" smtClean="0">
                <a:solidFill>
                  <a:schemeClr val="tx1"/>
                </a:solidFill>
                <a:effectLst/>
                <a:latin typeface="+mn-lt"/>
                <a:ea typeface="+mn-ea"/>
                <a:cs typeface="+mn-cs"/>
              </a:rPr>
              <a:t> se concentre sur </a:t>
            </a:r>
            <a:r>
              <a:rPr lang="fr-FR" sz="1200" b="1" kern="1200" dirty="0" smtClean="0">
                <a:solidFill>
                  <a:schemeClr val="tx1"/>
                </a:solidFill>
                <a:effectLst/>
                <a:latin typeface="+mn-lt"/>
                <a:ea typeface="+mn-ea"/>
                <a:cs typeface="+mn-cs"/>
              </a:rPr>
              <a:t>la nécessité d’agir sur de multiples fronts</a:t>
            </a:r>
            <a:r>
              <a:rPr lang="fr-FR" sz="1200" kern="1200" dirty="0" smtClean="0">
                <a:solidFill>
                  <a:schemeClr val="tx1"/>
                </a:solidFill>
                <a:effectLst/>
                <a:latin typeface="+mn-lt"/>
                <a:ea typeface="+mn-ea"/>
                <a:cs typeface="+mn-cs"/>
              </a:rPr>
              <a:t>. Plusieurs facteurs peuvent contribuer à un environnement favorable de la nutrition notamment les </a:t>
            </a:r>
            <a:r>
              <a:rPr lang="fr-FR" sz="1200" b="1" kern="1200" dirty="0" smtClean="0">
                <a:solidFill>
                  <a:schemeClr val="tx1"/>
                </a:solidFill>
                <a:effectLst/>
                <a:latin typeface="+mn-lt"/>
                <a:ea typeface="+mn-ea"/>
                <a:cs typeface="+mn-cs"/>
              </a:rPr>
              <a:t>interventions spécifiques </a:t>
            </a:r>
            <a:r>
              <a:rPr lang="fr-FR" sz="1200" kern="1200" dirty="0" smtClean="0">
                <a:solidFill>
                  <a:schemeClr val="tx1"/>
                </a:solidFill>
                <a:effectLst/>
                <a:latin typeface="+mn-lt"/>
                <a:ea typeface="+mn-ea"/>
                <a:cs typeface="+mn-cs"/>
              </a:rPr>
              <a:t>et </a:t>
            </a:r>
            <a:r>
              <a:rPr lang="fr-FR" sz="1200" b="1" kern="1200" dirty="0" smtClean="0">
                <a:solidFill>
                  <a:schemeClr val="tx1"/>
                </a:solidFill>
                <a:effectLst/>
                <a:latin typeface="+mn-lt"/>
                <a:ea typeface="+mn-ea"/>
                <a:cs typeface="+mn-cs"/>
              </a:rPr>
              <a:t>l’évolution favorable des déterminants sous-jacents</a:t>
            </a:r>
            <a:r>
              <a:rPr lang="fr-FR" sz="1200" kern="1200" dirty="0" smtClean="0">
                <a:solidFill>
                  <a:schemeClr val="tx1"/>
                </a:solidFill>
                <a:effectLst/>
                <a:latin typeface="+mn-lt"/>
                <a:ea typeface="+mn-ea"/>
                <a:cs typeface="+mn-cs"/>
              </a:rPr>
              <a:t> soutenus par des </a:t>
            </a:r>
            <a:r>
              <a:rPr lang="fr-FR" sz="1200" b="1" kern="1200" dirty="0" smtClean="0">
                <a:solidFill>
                  <a:schemeClr val="tx1"/>
                </a:solidFill>
                <a:effectLst/>
                <a:latin typeface="+mn-lt"/>
                <a:ea typeface="+mn-ea"/>
                <a:cs typeface="+mn-cs"/>
              </a:rPr>
              <a:t>investissements</a:t>
            </a:r>
            <a:r>
              <a:rPr lang="fr-FR" sz="1200" kern="1200" dirty="0" smtClean="0">
                <a:solidFill>
                  <a:schemeClr val="tx1"/>
                </a:solidFill>
                <a:effectLst/>
                <a:latin typeface="+mn-lt"/>
                <a:ea typeface="+mn-ea"/>
                <a:cs typeface="+mn-cs"/>
              </a:rPr>
              <a:t> portant sur la </a:t>
            </a:r>
            <a:r>
              <a:rPr lang="fr-FR" sz="1200" b="1" kern="1200" dirty="0" smtClean="0">
                <a:solidFill>
                  <a:schemeClr val="tx1"/>
                </a:solidFill>
                <a:effectLst/>
                <a:latin typeface="+mn-lt"/>
                <a:ea typeface="+mn-ea"/>
                <a:cs typeface="+mn-cs"/>
              </a:rPr>
              <a:t>gouvernance, les revenus et l’équité </a:t>
            </a:r>
            <a:r>
              <a:rPr lang="fr-FR" sz="1200" kern="1200" dirty="0" smtClean="0">
                <a:solidFill>
                  <a:schemeClr val="tx1"/>
                </a:solidFill>
                <a:effectLst/>
                <a:latin typeface="+mn-lt"/>
                <a:ea typeface="+mn-ea"/>
                <a:cs typeface="+mn-cs"/>
              </a:rPr>
              <a:t>(lois, règlementations, politiques et la croissance économique).</a:t>
            </a:r>
          </a:p>
          <a:p>
            <a:pPr marL="0" lvl="0" indent="0" eaLnBrk="0" fontAlgn="base" hangingPunct="0">
              <a:spcBef>
                <a:spcPct val="20000"/>
              </a:spcBef>
              <a:spcAft>
                <a:spcPct val="0"/>
              </a:spcAft>
              <a:buFontTx/>
              <a:buNone/>
              <a:defRPr/>
            </a:pPr>
            <a:endParaRPr lang="fr-FR" altLang="en-US" sz="1200" kern="0" dirty="0" smtClean="0">
              <a:solidFill>
                <a:srgbClr val="7030A0"/>
              </a:solidFill>
              <a:latin typeface="Times New Roman"/>
            </a:endParaRPr>
          </a:p>
          <a:p>
            <a:pPr marL="0" lvl="0" indent="0" eaLnBrk="0" fontAlgn="base" hangingPunct="0">
              <a:spcBef>
                <a:spcPct val="20000"/>
              </a:spcBef>
              <a:spcAft>
                <a:spcPct val="0"/>
              </a:spcAft>
              <a:buFontTx/>
              <a:buNone/>
              <a:defRPr/>
            </a:pPr>
            <a:r>
              <a:rPr lang="fr-FR" altLang="en-US" sz="1200" b="1" kern="0" dirty="0" smtClean="0">
                <a:solidFill>
                  <a:srgbClr val="7030A0"/>
                </a:solidFill>
                <a:latin typeface="Times New Roman"/>
              </a:rPr>
              <a:t>2 minutes</a:t>
            </a:r>
            <a:r>
              <a:rPr lang="fr-FR" altLang="en-US" sz="1200" kern="0" dirty="0" smtClean="0">
                <a:solidFill>
                  <a:srgbClr val="7030A0"/>
                </a:solidFill>
                <a:latin typeface="Times New Roman"/>
              </a:rPr>
              <a:t>.</a:t>
            </a:r>
          </a:p>
          <a:p>
            <a:pPr marL="342900" lvl="0" indent="-342900" eaLnBrk="0" fontAlgn="base" hangingPunct="0">
              <a:spcBef>
                <a:spcPct val="20000"/>
              </a:spcBef>
              <a:spcAft>
                <a:spcPct val="0"/>
              </a:spcAft>
              <a:buFontTx/>
              <a:buChar char="•"/>
              <a:defRPr/>
            </a:pPr>
            <a:endParaRPr lang="fr-FR" altLang="en-US" sz="1200" kern="0" dirty="0" smtClean="0">
              <a:solidFill>
                <a:srgbClr val="7030A0"/>
              </a:solidFill>
              <a:latin typeface="Times New Roman"/>
            </a:endParaRPr>
          </a:p>
          <a:p>
            <a:pPr marL="0" lvl="0" indent="0" eaLnBrk="0" fontAlgn="base" hangingPunct="0">
              <a:spcBef>
                <a:spcPct val="20000"/>
              </a:spcBef>
              <a:spcAft>
                <a:spcPct val="0"/>
              </a:spcAft>
              <a:buFontTx/>
              <a:buNone/>
              <a:defRPr/>
            </a:pPr>
            <a:endParaRPr lang="fr-FR" altLang="en-US" sz="1200" kern="0" dirty="0" smtClean="0">
              <a:solidFill>
                <a:srgbClr val="7030A0"/>
              </a:solidFill>
              <a:latin typeface="Times New Roman"/>
            </a:endParaRPr>
          </a:p>
          <a:p>
            <a:endParaRPr lang="fr-FR" b="0" dirty="0"/>
          </a:p>
        </p:txBody>
      </p:sp>
      <p:sp>
        <p:nvSpPr>
          <p:cNvPr id="4" name="Espace réservé du numéro de diapositive 3"/>
          <p:cNvSpPr>
            <a:spLocks noGrp="1"/>
          </p:cNvSpPr>
          <p:nvPr>
            <p:ph type="sldNum" sz="quarter" idx="10"/>
          </p:nvPr>
        </p:nvSpPr>
        <p:spPr/>
        <p:txBody>
          <a:bodyPr/>
          <a:lstStyle/>
          <a:p>
            <a:fld id="{A4B48DAC-8A2D-4825-850C-34E762FB0A5F}" type="slidenum">
              <a:rPr lang="fr-FR" smtClean="0"/>
              <a:pPr/>
              <a:t>10</a:t>
            </a:fld>
            <a:endParaRPr lang="fr-FR"/>
          </a:p>
        </p:txBody>
      </p:sp>
    </p:spTree>
    <p:extLst>
      <p:ext uri="{BB962C8B-B14F-4D97-AF65-F5344CB8AC3E}">
        <p14:creationId xmlns:p14="http://schemas.microsoft.com/office/powerpoint/2010/main" val="5198134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smtClean="0"/>
              <a:t>Diapo 11.</a:t>
            </a:r>
            <a:r>
              <a:rPr lang="fr-FR" b="1" baseline="0" dirty="0" smtClean="0"/>
              <a:t> </a:t>
            </a:r>
            <a:r>
              <a:rPr lang="fr-FR" b="1" dirty="0" smtClean="0"/>
              <a:t>Cibles Mondiales</a:t>
            </a:r>
            <a:r>
              <a:rPr lang="fr-FR" b="1" baseline="0" dirty="0" smtClean="0"/>
              <a:t> pour la Nutrition de l’Assemblée Mondiale de la Santé (AMS- colonne 2) et des Objectifs du Développement Durable (</a:t>
            </a:r>
            <a:r>
              <a:rPr lang="fr-FR" b="1" baseline="0" dirty="0" err="1" smtClean="0"/>
              <a:t>ODD</a:t>
            </a:r>
            <a:r>
              <a:rPr lang="fr-FR" b="1" baseline="0" dirty="0" smtClean="0"/>
              <a:t>- Colonne 3)</a:t>
            </a:r>
          </a:p>
          <a:p>
            <a:endParaRPr lang="fr-FR" b="1" dirty="0" smtClean="0"/>
          </a:p>
          <a:p>
            <a:pPr eaLnBrk="0" hangingPunct="0"/>
            <a:r>
              <a:rPr lang="fr-FR" sz="1200" i="1" kern="1200" dirty="0" smtClean="0">
                <a:solidFill>
                  <a:schemeClr val="tx1"/>
                </a:solidFill>
                <a:effectLst/>
                <a:latin typeface="+mn-lt"/>
                <a:ea typeface="+mn-ea"/>
                <a:cs typeface="+mn-cs"/>
              </a:rPr>
              <a:t>Se référer au module 2.1 avec les cibles pour la Nutrition et l’</a:t>
            </a:r>
            <a:r>
              <a:rPr lang="fr-FR" sz="1200" i="1" kern="1200" dirty="0" err="1" smtClean="0">
                <a:solidFill>
                  <a:schemeClr val="tx1"/>
                </a:solidFill>
                <a:effectLst/>
                <a:latin typeface="+mn-lt"/>
                <a:ea typeface="+mn-ea"/>
                <a:cs typeface="+mn-cs"/>
              </a:rPr>
              <a:t>ODD</a:t>
            </a:r>
            <a:r>
              <a:rPr lang="fr-FR" sz="1200" i="1" kern="1200" dirty="0" smtClean="0">
                <a:solidFill>
                  <a:schemeClr val="tx1"/>
                </a:solidFill>
                <a:effectLst/>
                <a:latin typeface="+mn-lt"/>
                <a:ea typeface="+mn-ea"/>
                <a:cs typeface="+mn-cs"/>
              </a:rPr>
              <a:t> 2 déjà exposés pendant le module 2.1</a:t>
            </a:r>
            <a:r>
              <a:rPr lang="fr-FR" sz="1200" kern="1200" dirty="0" smtClean="0">
                <a:solidFill>
                  <a:schemeClr val="tx1"/>
                </a:solidFill>
                <a:effectLst/>
                <a:latin typeface="+mn-lt"/>
                <a:ea typeface="+mn-ea"/>
                <a:cs typeface="+mn-cs"/>
              </a:rPr>
              <a:t>.</a:t>
            </a:r>
          </a:p>
          <a:p>
            <a:pPr eaLnBrk="0" hangingPunct="0"/>
            <a:endParaRPr lang="fr-FR" sz="1200" kern="1200" dirty="0" smtClean="0">
              <a:solidFill>
                <a:schemeClr val="tx1"/>
              </a:solidFill>
              <a:effectLst/>
              <a:latin typeface="+mn-lt"/>
              <a:ea typeface="+mn-ea"/>
              <a:cs typeface="+mn-cs"/>
            </a:endParaRPr>
          </a:p>
          <a:p>
            <a:pPr eaLnBrk="0" hangingPunct="0"/>
            <a:r>
              <a:rPr lang="fr-FR" sz="1200" kern="1200" dirty="0" smtClean="0">
                <a:solidFill>
                  <a:schemeClr val="tx1"/>
                </a:solidFill>
                <a:effectLst/>
                <a:latin typeface="+mn-lt"/>
                <a:ea typeface="+mn-ea"/>
                <a:cs typeface="+mn-cs"/>
              </a:rPr>
              <a:t>Dans le cycle de la </a:t>
            </a:r>
            <a:r>
              <a:rPr lang="fr-FR" sz="1200" kern="1200" dirty="0" err="1" smtClean="0">
                <a:solidFill>
                  <a:schemeClr val="tx1"/>
                </a:solidFill>
                <a:effectLst/>
                <a:latin typeface="+mn-lt"/>
                <a:ea typeface="+mn-ea"/>
                <a:cs typeface="+mn-cs"/>
              </a:rPr>
              <a:t>redevabilité</a:t>
            </a:r>
            <a:r>
              <a:rPr lang="fr-FR" sz="1200" kern="1200" dirty="0" smtClean="0">
                <a:solidFill>
                  <a:schemeClr val="tx1"/>
                </a:solidFill>
                <a:effectLst/>
                <a:latin typeface="+mn-lt"/>
                <a:ea typeface="+mn-ea"/>
                <a:cs typeface="+mn-cs"/>
              </a:rPr>
              <a:t> de la diapo 10, </a:t>
            </a:r>
            <a:r>
              <a:rPr lang="fr-FR" sz="1200" b="1" kern="1200" dirty="0" smtClean="0">
                <a:solidFill>
                  <a:schemeClr val="tx1"/>
                </a:solidFill>
                <a:effectLst/>
                <a:latin typeface="+mn-lt"/>
                <a:ea typeface="+mn-ea"/>
                <a:cs typeface="+mn-cs"/>
              </a:rPr>
              <a:t>l’identification des engagements </a:t>
            </a:r>
            <a:r>
              <a:rPr lang="fr-FR" sz="1200" kern="1200" dirty="0" smtClean="0">
                <a:solidFill>
                  <a:schemeClr val="tx1"/>
                </a:solidFill>
                <a:effectLst/>
                <a:latin typeface="+mn-lt"/>
                <a:ea typeface="+mn-ea"/>
                <a:cs typeface="+mn-cs"/>
              </a:rPr>
              <a:t>pris par les pays, les régions ou au niveau mondial représente la première étape. </a:t>
            </a:r>
          </a:p>
          <a:p>
            <a:pPr eaLnBrk="0" hangingPunct="0"/>
            <a:endParaRPr lang="fr-FR" sz="1200" kern="1200" dirty="0" smtClean="0">
              <a:solidFill>
                <a:schemeClr val="tx1"/>
              </a:solidFill>
              <a:effectLst/>
              <a:latin typeface="+mn-lt"/>
              <a:ea typeface="+mn-ea"/>
              <a:cs typeface="+mn-cs"/>
            </a:endParaRPr>
          </a:p>
          <a:p>
            <a:pPr eaLnBrk="0" hangingPunct="0"/>
            <a:r>
              <a:rPr lang="fr-FR" sz="1200" b="1" kern="1200" dirty="0" smtClean="0">
                <a:solidFill>
                  <a:schemeClr val="tx1"/>
                </a:solidFill>
                <a:effectLst/>
                <a:latin typeface="+mn-lt"/>
                <a:ea typeface="+mn-ea"/>
                <a:cs typeface="+mn-cs"/>
              </a:rPr>
              <a:t>Cette diapo présente les engagements pris au niveau mondial </a:t>
            </a:r>
            <a:r>
              <a:rPr lang="fr-FR" sz="1200" kern="1200" dirty="0" smtClean="0">
                <a:solidFill>
                  <a:schemeClr val="tx1"/>
                </a:solidFill>
                <a:effectLst/>
                <a:latin typeface="+mn-lt"/>
                <a:ea typeface="+mn-ea"/>
                <a:cs typeface="+mn-cs"/>
              </a:rPr>
              <a:t>avec la pleine participation et accord des pays reconnus par le système des Nations Unies. </a:t>
            </a:r>
            <a:r>
              <a:rPr lang="fr-FR" sz="1200" b="1" kern="1200" dirty="0" smtClean="0">
                <a:solidFill>
                  <a:schemeClr val="tx1"/>
                </a:solidFill>
                <a:effectLst/>
                <a:latin typeface="+mn-lt"/>
                <a:ea typeface="+mn-ea"/>
                <a:cs typeface="+mn-cs"/>
              </a:rPr>
              <a:t>Ils sont donc pris également par les pays</a:t>
            </a:r>
            <a:r>
              <a:rPr lang="fr-FR" sz="1200" kern="1200" dirty="0" smtClean="0">
                <a:solidFill>
                  <a:schemeClr val="tx1"/>
                </a:solidFill>
                <a:effectLst/>
                <a:latin typeface="+mn-lt"/>
                <a:ea typeface="+mn-ea"/>
                <a:cs typeface="+mn-cs"/>
              </a:rPr>
              <a:t>. Ils doivent donc être pris en compte lors des processus de formulation des politiques et programmes de Nutrition. </a:t>
            </a:r>
          </a:p>
          <a:p>
            <a:pPr eaLnBrk="0" hangingPunct="0"/>
            <a:endParaRPr lang="fr-FR" sz="1200" kern="1200" dirty="0" smtClean="0">
              <a:solidFill>
                <a:schemeClr val="tx1"/>
              </a:solidFill>
              <a:effectLst/>
              <a:latin typeface="+mn-lt"/>
              <a:ea typeface="+mn-ea"/>
              <a:cs typeface="+mn-cs"/>
            </a:endParaRPr>
          </a:p>
          <a:p>
            <a:pPr eaLnBrk="0" hangingPunct="0"/>
            <a:r>
              <a:rPr lang="fr-FR" sz="1200" kern="1200" dirty="0" smtClean="0">
                <a:solidFill>
                  <a:schemeClr val="tx1"/>
                </a:solidFill>
                <a:effectLst/>
                <a:latin typeface="+mn-lt"/>
                <a:ea typeface="+mn-ea"/>
                <a:cs typeface="+mn-cs"/>
              </a:rPr>
              <a:t>Il ne suffit pas de les mentionner comme cadre de référence mais plutôt de </a:t>
            </a:r>
            <a:r>
              <a:rPr lang="fr-FR" sz="1200" b="1" kern="1200" dirty="0" smtClean="0">
                <a:solidFill>
                  <a:schemeClr val="tx1"/>
                </a:solidFill>
                <a:effectLst/>
                <a:latin typeface="+mn-lt"/>
                <a:ea typeface="+mn-ea"/>
                <a:cs typeface="+mn-cs"/>
              </a:rPr>
              <a:t>s’en servir pour fixer et adapter les cibles nationales aux cycles de planification stratégique </a:t>
            </a:r>
            <a:r>
              <a:rPr lang="fr-FR" sz="1200" kern="1200" dirty="0" smtClean="0">
                <a:solidFill>
                  <a:schemeClr val="tx1"/>
                </a:solidFill>
                <a:effectLst/>
                <a:latin typeface="+mn-lt"/>
                <a:ea typeface="+mn-ea"/>
                <a:cs typeface="+mn-cs"/>
              </a:rPr>
              <a:t>et leur périodicité dans le temps. </a:t>
            </a:r>
          </a:p>
          <a:p>
            <a:pPr marL="0" lvl="0" indent="0" eaLnBrk="0" fontAlgn="base" hangingPunct="0">
              <a:spcBef>
                <a:spcPct val="20000"/>
              </a:spcBef>
              <a:spcAft>
                <a:spcPct val="0"/>
              </a:spcAft>
              <a:buFontTx/>
              <a:buNone/>
              <a:defRPr/>
            </a:pPr>
            <a:endParaRPr lang="fr-FR" altLang="en-US" sz="1200" kern="0" dirty="0" smtClean="0">
              <a:solidFill>
                <a:srgbClr val="7030A0"/>
              </a:solidFill>
              <a:latin typeface="Times New Roman"/>
            </a:endParaRPr>
          </a:p>
          <a:p>
            <a:pPr marL="0" lvl="0" indent="0" eaLnBrk="0" fontAlgn="base" hangingPunct="0">
              <a:spcBef>
                <a:spcPct val="20000"/>
              </a:spcBef>
              <a:spcAft>
                <a:spcPct val="0"/>
              </a:spcAft>
              <a:buFontTx/>
              <a:buNone/>
              <a:defRPr/>
            </a:pPr>
            <a:r>
              <a:rPr lang="fr-FR" altLang="en-US" sz="1200" b="1" kern="0" dirty="0" smtClean="0">
                <a:solidFill>
                  <a:srgbClr val="7030A0"/>
                </a:solidFill>
                <a:latin typeface="Times New Roman"/>
              </a:rPr>
              <a:t>50 secondes</a:t>
            </a:r>
            <a:r>
              <a:rPr lang="fr-FR" altLang="en-US" sz="1200" kern="0" dirty="0" smtClean="0">
                <a:solidFill>
                  <a:srgbClr val="7030A0"/>
                </a:solidFill>
                <a:latin typeface="Times New Roman"/>
              </a:rPr>
              <a:t>.</a:t>
            </a:r>
          </a:p>
          <a:p>
            <a:pPr marL="342900" lvl="0" indent="-342900" eaLnBrk="0" fontAlgn="base" hangingPunct="0">
              <a:spcBef>
                <a:spcPct val="20000"/>
              </a:spcBef>
              <a:spcAft>
                <a:spcPct val="0"/>
              </a:spcAft>
              <a:buFontTx/>
              <a:buChar char="•"/>
              <a:defRPr/>
            </a:pPr>
            <a:endParaRPr lang="fr-FR" altLang="en-US" sz="1200" kern="0" dirty="0" smtClean="0">
              <a:solidFill>
                <a:srgbClr val="7030A0"/>
              </a:solidFill>
              <a:latin typeface="Times New Roman"/>
            </a:endParaRPr>
          </a:p>
          <a:p>
            <a:pPr marL="0" lvl="0" indent="0" eaLnBrk="0" fontAlgn="base" hangingPunct="0">
              <a:spcBef>
                <a:spcPct val="20000"/>
              </a:spcBef>
              <a:spcAft>
                <a:spcPct val="0"/>
              </a:spcAft>
              <a:buFontTx/>
              <a:buNone/>
              <a:defRPr/>
            </a:pPr>
            <a:endParaRPr lang="fr-FR" altLang="en-US" sz="1200" kern="0" dirty="0" smtClean="0">
              <a:solidFill>
                <a:srgbClr val="7030A0"/>
              </a:solidFill>
              <a:latin typeface="Times New Roman"/>
            </a:endParaRPr>
          </a:p>
          <a:p>
            <a:endParaRPr lang="fr-FR" b="0" dirty="0"/>
          </a:p>
        </p:txBody>
      </p:sp>
      <p:sp>
        <p:nvSpPr>
          <p:cNvPr id="4" name="Espace réservé du numéro de diapositive 3"/>
          <p:cNvSpPr>
            <a:spLocks noGrp="1"/>
          </p:cNvSpPr>
          <p:nvPr>
            <p:ph type="sldNum" sz="quarter" idx="10"/>
          </p:nvPr>
        </p:nvSpPr>
        <p:spPr/>
        <p:txBody>
          <a:bodyPr/>
          <a:lstStyle/>
          <a:p>
            <a:fld id="{A4B48DAC-8A2D-4825-850C-34E762FB0A5F}" type="slidenum">
              <a:rPr lang="fr-FR" smtClean="0"/>
              <a:pPr/>
              <a:t>11</a:t>
            </a:fld>
            <a:endParaRPr lang="fr-FR"/>
          </a:p>
        </p:txBody>
      </p:sp>
    </p:spTree>
    <p:extLst>
      <p:ext uri="{BB962C8B-B14F-4D97-AF65-F5344CB8AC3E}">
        <p14:creationId xmlns:p14="http://schemas.microsoft.com/office/powerpoint/2010/main" val="39091584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eaLnBrk="0" hangingPunct="0"/>
            <a:r>
              <a:rPr lang="fr-FR" sz="1200" b="1" kern="1200" dirty="0" smtClean="0">
                <a:solidFill>
                  <a:schemeClr val="tx1"/>
                </a:solidFill>
                <a:effectLst/>
                <a:latin typeface="+mn-lt"/>
                <a:ea typeface="+mn-ea"/>
                <a:cs typeface="+mn-cs"/>
              </a:rPr>
              <a:t>Diapo 12. L’efficacité-leadership dynamique et stratégique obtient des résultats</a:t>
            </a:r>
            <a:r>
              <a:rPr lang="fr-FR" sz="1200" kern="1200" dirty="0" smtClean="0">
                <a:solidFill>
                  <a:schemeClr val="tx1"/>
                </a:solidFill>
                <a:effectLst/>
                <a:latin typeface="+mn-lt"/>
                <a:ea typeface="+mn-ea"/>
                <a:cs typeface="+mn-cs"/>
              </a:rPr>
              <a:t>. </a:t>
            </a:r>
          </a:p>
          <a:p>
            <a:pPr eaLnBrk="0" hangingPunct="0"/>
            <a:endParaRPr lang="fr-FR" sz="1200" kern="1200" dirty="0" smtClean="0">
              <a:solidFill>
                <a:schemeClr val="tx1"/>
              </a:solidFill>
              <a:effectLst/>
              <a:latin typeface="+mn-lt"/>
              <a:ea typeface="+mn-ea"/>
              <a:cs typeface="+mn-cs"/>
            </a:endParaRPr>
          </a:p>
          <a:p>
            <a:pPr eaLnBrk="0" hangingPunct="0"/>
            <a:r>
              <a:rPr lang="fr-FR" sz="1200" kern="1200" dirty="0" smtClean="0">
                <a:solidFill>
                  <a:schemeClr val="tx1"/>
                </a:solidFill>
                <a:effectLst/>
                <a:latin typeface="+mn-lt"/>
                <a:ea typeface="+mn-ea"/>
                <a:cs typeface="+mn-cs"/>
              </a:rPr>
              <a:t>Les compétences les plus communes qui caractérisent un leadership de changement efficace sont : </a:t>
            </a:r>
          </a:p>
          <a:p>
            <a:pPr marL="171450" lvl="0" indent="-171450" eaLnBrk="0" hangingPunct="0">
              <a:buFont typeface="Arial" panose="020B0604020202020204" pitchFamily="34" charset="0"/>
              <a:buChar char="•"/>
            </a:pPr>
            <a:r>
              <a:rPr lang="fr-FR" sz="1200" b="1" kern="1200" dirty="0" smtClean="0">
                <a:solidFill>
                  <a:schemeClr val="tx1"/>
                </a:solidFill>
                <a:effectLst/>
                <a:latin typeface="+mn-lt"/>
                <a:ea typeface="+mn-ea"/>
                <a:cs typeface="+mn-cs"/>
              </a:rPr>
              <a:t>Communiquer</a:t>
            </a:r>
            <a:r>
              <a:rPr lang="fr-FR" sz="1200" kern="1200" dirty="0" smtClean="0">
                <a:solidFill>
                  <a:schemeClr val="tx1"/>
                </a:solidFill>
                <a:effectLst/>
                <a:latin typeface="+mn-lt"/>
                <a:ea typeface="+mn-ea"/>
                <a:cs typeface="+mn-cs"/>
              </a:rPr>
              <a:t>. Les dirigeants qui ont échoué ont tendance à se concentrer sur le « quoi » derrière le changement. Les dirigeants qui ont réussi ont communiqué le « quoi » et le « pourquoi ». Des dirigeants qui ont expliqué le but du changement et ont fait le lien avec les valeurs de l’organisation/institution ou expliqué les avantages ont créé une plus grande adhésion et une urgence au changement ; </a:t>
            </a:r>
          </a:p>
          <a:p>
            <a:pPr marL="171450" lvl="0" indent="-171450" eaLnBrk="0" hangingPunct="0">
              <a:buFont typeface="Arial" panose="020B0604020202020204" pitchFamily="34" charset="0"/>
              <a:buChar char="•"/>
            </a:pPr>
            <a:r>
              <a:rPr lang="fr-FR" sz="1200" b="1" kern="1200" dirty="0" smtClean="0">
                <a:solidFill>
                  <a:schemeClr val="tx1"/>
                </a:solidFill>
                <a:effectLst/>
                <a:latin typeface="+mn-lt"/>
                <a:ea typeface="+mn-ea"/>
                <a:cs typeface="+mn-cs"/>
              </a:rPr>
              <a:t>Collaborer</a:t>
            </a:r>
            <a:r>
              <a:rPr lang="fr-FR" sz="1200" kern="1200" dirty="0" smtClean="0">
                <a:solidFill>
                  <a:schemeClr val="tx1"/>
                </a:solidFill>
                <a:effectLst/>
                <a:latin typeface="+mn-lt"/>
                <a:ea typeface="+mn-ea"/>
                <a:cs typeface="+mn-cs"/>
              </a:rPr>
              <a:t>. Réunir les gens pour planifier et exécuter le changement est essentiel. Les dirigeants qui ont réussi ont traversé les frontières, encouragé les employés à sortir de leur cloisonnement et refusé de tolérer une concurrence malsaine. Ils ont également impliqué très tôt les employés dans la prise de décision, renforçant ainsi leur engagement en faveur du changement. Les leaders du changement qui ont échoué n'ont pas réussi à engager les employés tôt et souvent dans le processus de changement ; </a:t>
            </a:r>
          </a:p>
          <a:p>
            <a:pPr marL="171450" lvl="0" indent="-171450" eaLnBrk="0" hangingPunct="0">
              <a:buFont typeface="Arial" panose="020B0604020202020204" pitchFamily="34" charset="0"/>
              <a:buChar char="•"/>
            </a:pPr>
            <a:r>
              <a:rPr lang="fr-FR" sz="1200" b="1" kern="1200" dirty="0" smtClean="0">
                <a:solidFill>
                  <a:schemeClr val="tx1"/>
                </a:solidFill>
                <a:effectLst/>
                <a:latin typeface="+mn-lt"/>
                <a:ea typeface="+mn-ea"/>
                <a:cs typeface="+mn-cs"/>
              </a:rPr>
              <a:t>Engager</a:t>
            </a:r>
            <a:r>
              <a:rPr lang="fr-FR" sz="1200" kern="1200" dirty="0" smtClean="0">
                <a:solidFill>
                  <a:schemeClr val="tx1"/>
                </a:solidFill>
                <a:effectLst/>
                <a:latin typeface="+mn-lt"/>
                <a:ea typeface="+mn-ea"/>
                <a:cs typeface="+mn-cs"/>
              </a:rPr>
              <a:t>. Les leaders qui ont réussi se sont assuré que leurs propres croyances et comportements soutenaient également le changement. Le changement est difficile, mais les dirigeants qui ont négocié avec succès ont fait preuve de résilience et de persévérance et sont prêts à sortir de leur zone de confort. Ils ont également consacré plus de temps à l'effort de changement et se sont concentrés sur la situation dans son ensemble. Les dirigeants qui ont échoué n'ont pas su s'adapter aux défis, ont exprimé leur négativité et ont été impatients de ne pas obtenir de résultats.</a:t>
            </a:r>
          </a:p>
          <a:p>
            <a:pPr marL="0" lvl="0" indent="0" eaLnBrk="0" hangingPunct="0">
              <a:buFont typeface="Arial" panose="020B0604020202020204" pitchFamily="34" charset="0"/>
              <a:buNone/>
            </a:pPr>
            <a:endParaRPr lang="fr-FR" sz="1200" kern="1200" dirty="0" smtClean="0">
              <a:solidFill>
                <a:schemeClr val="tx1"/>
              </a:solidFill>
              <a:effectLst/>
              <a:latin typeface="+mn-lt"/>
              <a:ea typeface="+mn-ea"/>
              <a:cs typeface="+mn-cs"/>
            </a:endParaRPr>
          </a:p>
          <a:p>
            <a:r>
              <a:rPr lang="fr-FR" sz="1200" u="sng" kern="1200" dirty="0" smtClean="0">
                <a:solidFill>
                  <a:schemeClr val="tx1"/>
                </a:solidFill>
                <a:effectLst/>
                <a:latin typeface="+mn-lt"/>
                <a:ea typeface="+mn-ea"/>
                <a:cs typeface="+mn-cs"/>
                <a:hlinkClick r:id="rId3"/>
              </a:rPr>
              <a:t>Source : https://www.ccl.org/articles/leading-effectively-articles/successful-change-leader/</a:t>
            </a:r>
            <a:endParaRPr lang="fr-FR" sz="1200" kern="1200" dirty="0" smtClean="0">
              <a:solidFill>
                <a:schemeClr val="tx1"/>
              </a:solidFill>
              <a:effectLst/>
              <a:latin typeface="+mn-lt"/>
              <a:ea typeface="+mn-ea"/>
              <a:cs typeface="+mn-cs"/>
            </a:endParaRPr>
          </a:p>
          <a:p>
            <a:pPr marL="0" lvl="0" indent="0" eaLnBrk="0" fontAlgn="base" hangingPunct="0">
              <a:spcBef>
                <a:spcPct val="20000"/>
              </a:spcBef>
              <a:spcAft>
                <a:spcPct val="0"/>
              </a:spcAft>
              <a:buFontTx/>
              <a:buNone/>
              <a:defRPr/>
            </a:pPr>
            <a:endParaRPr lang="fr-FR" altLang="en-US" sz="1200" kern="0" dirty="0" smtClean="0">
              <a:solidFill>
                <a:srgbClr val="7030A0"/>
              </a:solidFill>
              <a:latin typeface="Times New Roman"/>
            </a:endParaRPr>
          </a:p>
          <a:p>
            <a:pPr marL="0" lvl="0" indent="0" eaLnBrk="0" fontAlgn="base" hangingPunct="0">
              <a:spcBef>
                <a:spcPct val="20000"/>
              </a:spcBef>
              <a:spcAft>
                <a:spcPct val="0"/>
              </a:spcAft>
              <a:buFontTx/>
              <a:buNone/>
              <a:defRPr/>
            </a:pPr>
            <a:r>
              <a:rPr lang="fr-FR" altLang="en-US" sz="1200" b="1" kern="0" dirty="0" smtClean="0">
                <a:solidFill>
                  <a:srgbClr val="7030A0"/>
                </a:solidFill>
                <a:latin typeface="Times New Roman"/>
              </a:rPr>
              <a:t>1 minute</a:t>
            </a:r>
            <a:r>
              <a:rPr lang="fr-FR" altLang="en-US" sz="1200" b="1" kern="0" baseline="0" dirty="0" smtClean="0">
                <a:solidFill>
                  <a:srgbClr val="7030A0"/>
                </a:solidFill>
                <a:latin typeface="Times New Roman"/>
              </a:rPr>
              <a:t> et 40</a:t>
            </a:r>
            <a:r>
              <a:rPr lang="fr-FR" altLang="en-US" sz="1200" b="1" kern="0" dirty="0" smtClean="0">
                <a:solidFill>
                  <a:srgbClr val="7030A0"/>
                </a:solidFill>
                <a:latin typeface="Times New Roman"/>
              </a:rPr>
              <a:t> secondes</a:t>
            </a:r>
            <a:r>
              <a:rPr lang="fr-FR" altLang="en-US" sz="1200" kern="0" dirty="0" smtClean="0">
                <a:solidFill>
                  <a:srgbClr val="7030A0"/>
                </a:solidFill>
                <a:latin typeface="Times New Roman"/>
              </a:rPr>
              <a:t>.</a:t>
            </a:r>
          </a:p>
          <a:p>
            <a:pPr marL="342900" lvl="0" indent="-342900" eaLnBrk="0" fontAlgn="base" hangingPunct="0">
              <a:spcBef>
                <a:spcPct val="20000"/>
              </a:spcBef>
              <a:spcAft>
                <a:spcPct val="0"/>
              </a:spcAft>
              <a:buFontTx/>
              <a:buChar char="•"/>
              <a:defRPr/>
            </a:pPr>
            <a:endParaRPr lang="fr-FR" altLang="en-US" sz="1200" kern="0" dirty="0" smtClean="0">
              <a:solidFill>
                <a:srgbClr val="7030A0"/>
              </a:solidFill>
              <a:latin typeface="Times New Roman"/>
            </a:endParaRPr>
          </a:p>
          <a:p>
            <a:pPr marL="0" lvl="0" indent="0" eaLnBrk="0" fontAlgn="base" hangingPunct="0">
              <a:spcBef>
                <a:spcPct val="20000"/>
              </a:spcBef>
              <a:spcAft>
                <a:spcPct val="0"/>
              </a:spcAft>
              <a:buFontTx/>
              <a:buNone/>
              <a:defRPr/>
            </a:pPr>
            <a:endParaRPr lang="fr-FR" altLang="en-US" sz="1200" kern="0" dirty="0" smtClean="0">
              <a:solidFill>
                <a:srgbClr val="7030A0"/>
              </a:solidFill>
              <a:latin typeface="Times New Roman"/>
            </a:endParaRPr>
          </a:p>
          <a:p>
            <a:endParaRPr lang="fr-FR" b="0" dirty="0"/>
          </a:p>
        </p:txBody>
      </p:sp>
      <p:sp>
        <p:nvSpPr>
          <p:cNvPr id="4" name="Espace réservé du numéro de diapositive 3"/>
          <p:cNvSpPr>
            <a:spLocks noGrp="1"/>
          </p:cNvSpPr>
          <p:nvPr>
            <p:ph type="sldNum" sz="quarter" idx="10"/>
          </p:nvPr>
        </p:nvSpPr>
        <p:spPr/>
        <p:txBody>
          <a:bodyPr/>
          <a:lstStyle/>
          <a:p>
            <a:fld id="{A4B48DAC-8A2D-4825-850C-34E762FB0A5F}" type="slidenum">
              <a:rPr lang="fr-FR" smtClean="0"/>
              <a:pPr/>
              <a:t>12</a:t>
            </a:fld>
            <a:endParaRPr lang="fr-FR"/>
          </a:p>
        </p:txBody>
      </p:sp>
    </p:spTree>
    <p:extLst>
      <p:ext uri="{BB962C8B-B14F-4D97-AF65-F5344CB8AC3E}">
        <p14:creationId xmlns:p14="http://schemas.microsoft.com/office/powerpoint/2010/main" val="1823708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 </a:t>
            </a:r>
            <a:r>
              <a:rPr lang="fr-FR" b="1" dirty="0" smtClean="0"/>
              <a:t>Diapo 13. Théorie</a:t>
            </a:r>
            <a:r>
              <a:rPr lang="fr-FR" b="1" baseline="0" dirty="0" smtClean="0"/>
              <a:t> du changement du leadership selon le Mouvement SUN</a:t>
            </a:r>
            <a:endParaRPr lang="fr-FR" b="1" dirty="0" smtClean="0"/>
          </a:p>
          <a:p>
            <a:endParaRPr lang="fr-FR" dirty="0" smtClean="0"/>
          </a:p>
          <a:p>
            <a:pPr eaLnBrk="0" hangingPunct="0"/>
            <a:r>
              <a:rPr lang="fr-FR" sz="1200" b="1" kern="1200" dirty="0" smtClean="0">
                <a:solidFill>
                  <a:schemeClr val="tx1"/>
                </a:solidFill>
                <a:effectLst/>
                <a:latin typeface="+mn-lt"/>
                <a:ea typeface="+mn-ea"/>
                <a:cs typeface="+mn-cs"/>
              </a:rPr>
              <a:t>La théorie du changement </a:t>
            </a:r>
            <a:r>
              <a:rPr lang="fr-FR" sz="1200" kern="1200" dirty="0" smtClean="0">
                <a:solidFill>
                  <a:schemeClr val="tx1"/>
                </a:solidFill>
                <a:effectLst/>
                <a:latin typeface="+mn-lt"/>
                <a:ea typeface="+mn-ea"/>
                <a:cs typeface="+mn-cs"/>
              </a:rPr>
              <a:t>pour soutenir le leadership en nutrition définit trois (3) niveaux qui demandent une attention particulière en termes d’action. Il s’agit de la </a:t>
            </a:r>
            <a:r>
              <a:rPr lang="fr-FR" sz="1200" b="1" kern="1200" dirty="0" smtClean="0">
                <a:solidFill>
                  <a:schemeClr val="tx1"/>
                </a:solidFill>
                <a:effectLst/>
                <a:latin typeface="+mn-lt"/>
                <a:ea typeface="+mn-ea"/>
                <a:cs typeface="+mn-cs"/>
              </a:rPr>
              <a:t>motivation</a:t>
            </a:r>
            <a:r>
              <a:rPr lang="fr-FR" sz="1200" kern="1200" dirty="0" smtClean="0">
                <a:solidFill>
                  <a:schemeClr val="tx1"/>
                </a:solidFill>
                <a:effectLst/>
                <a:latin typeface="+mn-lt"/>
                <a:ea typeface="+mn-ea"/>
                <a:cs typeface="+mn-cs"/>
              </a:rPr>
              <a:t>, des </a:t>
            </a:r>
            <a:r>
              <a:rPr lang="fr-FR" sz="1200" b="1" kern="1200" dirty="0" smtClean="0">
                <a:solidFill>
                  <a:schemeClr val="tx1"/>
                </a:solidFill>
                <a:effectLst/>
                <a:latin typeface="+mn-lt"/>
                <a:ea typeface="+mn-ea"/>
                <a:cs typeface="+mn-cs"/>
              </a:rPr>
              <a:t>connaissances</a:t>
            </a:r>
            <a:r>
              <a:rPr lang="fr-FR" sz="1200" kern="1200" dirty="0" smtClean="0">
                <a:solidFill>
                  <a:schemeClr val="tx1"/>
                </a:solidFill>
                <a:effectLst/>
                <a:latin typeface="+mn-lt"/>
                <a:ea typeface="+mn-ea"/>
                <a:cs typeface="+mn-cs"/>
              </a:rPr>
              <a:t> et de </a:t>
            </a:r>
            <a:r>
              <a:rPr lang="fr-FR" sz="1200" b="1" kern="1200" dirty="0" smtClean="0">
                <a:solidFill>
                  <a:schemeClr val="tx1"/>
                </a:solidFill>
                <a:effectLst/>
                <a:latin typeface="+mn-lt"/>
                <a:ea typeface="+mn-ea"/>
                <a:cs typeface="+mn-cs"/>
              </a:rPr>
              <a:t>l’environnement politique</a:t>
            </a:r>
            <a:r>
              <a:rPr lang="fr-FR" sz="1200" kern="1200" dirty="0" smtClean="0">
                <a:solidFill>
                  <a:schemeClr val="tx1"/>
                </a:solidFill>
                <a:effectLst/>
                <a:latin typeface="+mn-lt"/>
                <a:ea typeface="+mn-ea"/>
                <a:cs typeface="+mn-cs"/>
              </a:rPr>
              <a:t> en ciblant des ambassadeurs politiques de haut niveau (</a:t>
            </a:r>
            <a:r>
              <a:rPr lang="fr-FR" sz="1200" b="1" kern="1200" dirty="0" smtClean="0">
                <a:solidFill>
                  <a:schemeClr val="tx1"/>
                </a:solidFill>
                <a:effectLst/>
                <a:latin typeface="+mn-lt"/>
                <a:ea typeface="+mn-ea"/>
                <a:cs typeface="+mn-cs"/>
              </a:rPr>
              <a:t>décideurs politiques ou ambassadeur de la nutrition, personnalités influentes ou entrepreneurs en politique nutritionnelle</a:t>
            </a:r>
            <a:r>
              <a:rPr lang="fr-FR" sz="1200" kern="1200" dirty="0" smtClean="0">
                <a:solidFill>
                  <a:schemeClr val="tx1"/>
                </a:solidFill>
                <a:effectLst/>
                <a:latin typeface="+mn-lt"/>
                <a:ea typeface="+mn-ea"/>
                <a:cs typeface="+mn-cs"/>
              </a:rPr>
              <a:t>) et les ambassadeurs de première ligne (bénéficiaires ou défenseurs de la nutrition). </a:t>
            </a:r>
          </a:p>
          <a:p>
            <a:pPr eaLnBrk="0" hangingPunct="0"/>
            <a:endParaRPr lang="fr-FR" sz="1200" kern="1200" dirty="0" smtClean="0">
              <a:solidFill>
                <a:schemeClr val="tx1"/>
              </a:solidFill>
              <a:effectLst/>
              <a:latin typeface="+mn-lt"/>
              <a:ea typeface="+mn-ea"/>
              <a:cs typeface="+mn-cs"/>
            </a:endParaRPr>
          </a:p>
          <a:p>
            <a:pPr eaLnBrk="0" hangingPunct="0"/>
            <a:r>
              <a:rPr lang="fr-FR" sz="1200" kern="1200" dirty="0" smtClean="0">
                <a:solidFill>
                  <a:schemeClr val="tx1"/>
                </a:solidFill>
                <a:effectLst/>
                <a:latin typeface="+mn-lt"/>
                <a:ea typeface="+mn-ea"/>
                <a:cs typeface="+mn-cs"/>
              </a:rPr>
              <a:t>La </a:t>
            </a:r>
            <a:r>
              <a:rPr lang="fr-FR" sz="1200" b="1" kern="1200" dirty="0" smtClean="0">
                <a:solidFill>
                  <a:schemeClr val="tx1"/>
                </a:solidFill>
                <a:effectLst/>
                <a:latin typeface="+mn-lt"/>
                <a:ea typeface="+mn-ea"/>
                <a:cs typeface="+mn-cs"/>
              </a:rPr>
              <a:t>motivation des décideurs politiques </a:t>
            </a:r>
            <a:r>
              <a:rPr lang="fr-FR" sz="1200" kern="1200" dirty="0" smtClean="0">
                <a:solidFill>
                  <a:schemeClr val="tx1"/>
                </a:solidFill>
                <a:effectLst/>
                <a:latin typeface="+mn-lt"/>
                <a:ea typeface="+mn-ea"/>
                <a:cs typeface="+mn-cs"/>
              </a:rPr>
              <a:t>doit trouver un cadre pertinent et approprié pour assurer par exemple le plaidoyer et des campagnes de lobbying et de pression électorale. Il faut également </a:t>
            </a:r>
            <a:r>
              <a:rPr lang="fr-FR" sz="1200" b="1" kern="1200" dirty="0" smtClean="0">
                <a:solidFill>
                  <a:schemeClr val="tx1"/>
                </a:solidFill>
                <a:effectLst/>
                <a:latin typeface="+mn-lt"/>
                <a:ea typeface="+mn-ea"/>
                <a:cs typeface="+mn-cs"/>
              </a:rPr>
              <a:t>convaincre l’entourage immédiat du décideur politique </a:t>
            </a:r>
            <a:r>
              <a:rPr lang="fr-FR" sz="1200" kern="1200" dirty="0" smtClean="0">
                <a:solidFill>
                  <a:schemeClr val="tx1"/>
                </a:solidFill>
                <a:effectLst/>
                <a:latin typeface="+mn-lt"/>
                <a:ea typeface="+mn-ea"/>
                <a:cs typeface="+mn-cs"/>
              </a:rPr>
              <a:t>tandis que pour les ambassadeurs de première ligne, on peut les motiver en </a:t>
            </a:r>
            <a:r>
              <a:rPr lang="fr-FR" sz="1200" b="1" kern="1200" dirty="0" smtClean="0">
                <a:solidFill>
                  <a:schemeClr val="tx1"/>
                </a:solidFill>
                <a:effectLst/>
                <a:latin typeface="+mn-lt"/>
                <a:ea typeface="+mn-ea"/>
                <a:cs typeface="+mn-cs"/>
              </a:rPr>
              <a:t>rendant visible la nutrition au niveau local</a:t>
            </a:r>
            <a:r>
              <a:rPr lang="fr-FR" sz="1200" kern="1200" dirty="0" smtClean="0">
                <a:solidFill>
                  <a:schemeClr val="tx1"/>
                </a:solidFill>
                <a:effectLst/>
                <a:latin typeface="+mn-lt"/>
                <a:ea typeface="+mn-ea"/>
                <a:cs typeface="+mn-cs"/>
              </a:rPr>
              <a:t>, en assurant le suivi en temps réel et en insistant sur la </a:t>
            </a:r>
            <a:r>
              <a:rPr lang="fr-FR" sz="1200" kern="1200" dirty="0" err="1" smtClean="0">
                <a:solidFill>
                  <a:schemeClr val="tx1"/>
                </a:solidFill>
                <a:effectLst/>
                <a:latin typeface="+mn-lt"/>
                <a:ea typeface="+mn-ea"/>
                <a:cs typeface="+mn-cs"/>
              </a:rPr>
              <a:t>redevabilité</a:t>
            </a:r>
            <a:r>
              <a:rPr lang="fr-FR" sz="1200" kern="1200" dirty="0" smtClean="0">
                <a:solidFill>
                  <a:schemeClr val="tx1"/>
                </a:solidFill>
                <a:effectLst/>
                <a:latin typeface="+mn-lt"/>
                <a:ea typeface="+mn-ea"/>
                <a:cs typeface="+mn-cs"/>
              </a:rPr>
              <a:t> de la communauté.</a:t>
            </a:r>
          </a:p>
          <a:p>
            <a:pPr eaLnBrk="0" hangingPunct="0"/>
            <a:endParaRPr lang="fr-FR" sz="1200" kern="1200" dirty="0" smtClean="0">
              <a:solidFill>
                <a:schemeClr val="tx1"/>
              </a:solidFill>
              <a:effectLst/>
              <a:latin typeface="+mn-lt"/>
              <a:ea typeface="+mn-ea"/>
              <a:cs typeface="+mn-cs"/>
            </a:endParaRPr>
          </a:p>
          <a:p>
            <a:pPr eaLnBrk="0" hangingPunct="0"/>
            <a:r>
              <a:rPr lang="fr-FR" sz="1200" b="1" kern="1200" dirty="0" smtClean="0">
                <a:solidFill>
                  <a:schemeClr val="tx1"/>
                </a:solidFill>
                <a:effectLst/>
                <a:latin typeface="+mn-lt"/>
                <a:ea typeface="+mn-ea"/>
                <a:cs typeface="+mn-cs"/>
              </a:rPr>
              <a:t>Les connaissances techniques en nutrition </a:t>
            </a:r>
            <a:r>
              <a:rPr lang="fr-FR" sz="1200" kern="1200" dirty="0" smtClean="0">
                <a:solidFill>
                  <a:schemeClr val="tx1"/>
                </a:solidFill>
                <a:effectLst/>
                <a:latin typeface="+mn-lt"/>
                <a:ea typeface="+mn-ea"/>
                <a:cs typeface="+mn-cs"/>
              </a:rPr>
              <a:t>et la compréhension de sa </a:t>
            </a:r>
            <a:r>
              <a:rPr lang="fr-FR" sz="1200" kern="1200" dirty="0" err="1" smtClean="0">
                <a:solidFill>
                  <a:schemeClr val="tx1"/>
                </a:solidFill>
                <a:effectLst/>
                <a:latin typeface="+mn-lt"/>
                <a:ea typeface="+mn-ea"/>
                <a:cs typeface="+mn-cs"/>
              </a:rPr>
              <a:t>multisectorialité</a:t>
            </a:r>
            <a:r>
              <a:rPr lang="fr-FR" sz="1200" kern="1200" dirty="0" smtClean="0">
                <a:solidFill>
                  <a:schemeClr val="tx1"/>
                </a:solidFill>
                <a:effectLst/>
                <a:latin typeface="+mn-lt"/>
                <a:ea typeface="+mn-ea"/>
                <a:cs typeface="+mn-cs"/>
              </a:rPr>
              <a:t> des décideurs politiques pourra se faire en transmettant des messages clairs et cohérents, des éléments factuels clairs et une très brève </a:t>
            </a:r>
            <a:r>
              <a:rPr lang="fr-FR" sz="1200" b="1" kern="1200" dirty="0" smtClean="0">
                <a:solidFill>
                  <a:schemeClr val="tx1"/>
                </a:solidFill>
                <a:effectLst/>
                <a:latin typeface="+mn-lt"/>
                <a:ea typeface="+mn-ea"/>
                <a:cs typeface="+mn-cs"/>
              </a:rPr>
              <a:t>formation</a:t>
            </a:r>
            <a:r>
              <a:rPr lang="fr-FR" sz="1200" kern="1200" dirty="0" smtClean="0">
                <a:solidFill>
                  <a:schemeClr val="tx1"/>
                </a:solidFill>
                <a:effectLst/>
                <a:latin typeface="+mn-lt"/>
                <a:ea typeface="+mn-ea"/>
                <a:cs typeface="+mn-cs"/>
              </a:rPr>
              <a:t> tandis que chez les </a:t>
            </a:r>
            <a:r>
              <a:rPr lang="fr-FR" sz="1200" b="1" kern="1200" dirty="0" smtClean="0">
                <a:solidFill>
                  <a:schemeClr val="tx1"/>
                </a:solidFill>
                <a:effectLst/>
                <a:latin typeface="+mn-lt"/>
                <a:ea typeface="+mn-ea"/>
                <a:cs typeface="+mn-cs"/>
              </a:rPr>
              <a:t>ambassadeurs de première ligne</a:t>
            </a:r>
            <a:r>
              <a:rPr lang="fr-FR" sz="1200" kern="1200" dirty="0" smtClean="0">
                <a:solidFill>
                  <a:schemeClr val="tx1"/>
                </a:solidFill>
                <a:effectLst/>
                <a:latin typeface="+mn-lt"/>
                <a:ea typeface="+mn-ea"/>
                <a:cs typeface="+mn-cs"/>
              </a:rPr>
              <a:t>, il faut réaliser des formations en éducation nutritionnelle et sur comment reconnaitre les résultats nutritionnels et les informations sur les droits et responsabilités des différents acteurs locaux.</a:t>
            </a:r>
          </a:p>
          <a:p>
            <a:pPr eaLnBrk="0" hangingPunct="0"/>
            <a:endParaRPr lang="fr-FR" sz="1200" kern="1200" dirty="0" smtClean="0">
              <a:solidFill>
                <a:schemeClr val="tx1"/>
              </a:solidFill>
              <a:effectLst/>
              <a:latin typeface="+mn-lt"/>
              <a:ea typeface="+mn-ea"/>
              <a:cs typeface="+mn-cs"/>
            </a:endParaRPr>
          </a:p>
          <a:p>
            <a:pPr eaLnBrk="0" hangingPunct="0"/>
            <a:r>
              <a:rPr lang="fr-FR" sz="1200" b="1" kern="1200" dirty="0" smtClean="0">
                <a:solidFill>
                  <a:schemeClr val="tx1"/>
                </a:solidFill>
                <a:effectLst/>
                <a:latin typeface="+mn-lt"/>
                <a:ea typeface="+mn-ea"/>
                <a:cs typeface="+mn-cs"/>
              </a:rPr>
              <a:t>L’environnement politique des décideurs </a:t>
            </a:r>
            <a:r>
              <a:rPr lang="fr-FR" sz="1200" kern="1200" dirty="0" smtClean="0">
                <a:solidFill>
                  <a:schemeClr val="tx1"/>
                </a:solidFill>
                <a:effectLst/>
                <a:latin typeface="+mn-lt"/>
                <a:ea typeface="+mn-ea"/>
                <a:cs typeface="+mn-cs"/>
              </a:rPr>
              <a:t>en termes de stratégie, vision et réseaux existants pourra se manifester à travers la récompense et en présentant en exemple d’autres ambassadeurs en cas de réussite mais aussi rassembler les ambassadeurs.</a:t>
            </a:r>
          </a:p>
          <a:p>
            <a:pPr eaLnBrk="0" hangingPunct="0"/>
            <a:endParaRPr lang="fr-FR" sz="1200" kern="1200" dirty="0" smtClean="0">
              <a:solidFill>
                <a:schemeClr val="tx1"/>
              </a:solidFill>
              <a:effectLst/>
              <a:latin typeface="+mn-lt"/>
              <a:ea typeface="+mn-ea"/>
              <a:cs typeface="+mn-cs"/>
            </a:endParaRPr>
          </a:p>
          <a:p>
            <a:r>
              <a:rPr lang="fr-FR" sz="1200" u="sng" kern="1200" dirty="0" smtClean="0">
                <a:solidFill>
                  <a:schemeClr val="tx1"/>
                </a:solidFill>
                <a:effectLst/>
                <a:latin typeface="+mn-lt"/>
                <a:ea typeface="+mn-ea"/>
                <a:cs typeface="+mn-cs"/>
                <a:hlinkClick r:id="rId3"/>
              </a:rPr>
              <a:t>http://docs.scalingupnutrition.org/wp-content/uploads/2017/12/SUN-Engaging-and-sustaining-champions-for-nutrition-FRA.pdf</a:t>
            </a:r>
            <a:r>
              <a:rPr lang="fr-FR" sz="1200" u="sng" kern="1200" dirty="0" smtClean="0">
                <a:solidFill>
                  <a:schemeClr val="tx1"/>
                </a:solidFill>
                <a:effectLst/>
                <a:latin typeface="+mn-lt"/>
                <a:ea typeface="+mn-ea"/>
                <a:cs typeface="+mn-cs"/>
              </a:rPr>
              <a:t> </a:t>
            </a:r>
            <a:endParaRPr lang="fr-FR" sz="1200" kern="1200" dirty="0" smtClean="0">
              <a:solidFill>
                <a:schemeClr val="tx1"/>
              </a:solidFill>
              <a:effectLst/>
              <a:latin typeface="+mn-lt"/>
              <a:ea typeface="+mn-ea"/>
              <a:cs typeface="+mn-cs"/>
            </a:endParaRPr>
          </a:p>
          <a:p>
            <a:pPr marL="0" lvl="0" indent="0" eaLnBrk="0" fontAlgn="base" hangingPunct="0">
              <a:spcBef>
                <a:spcPct val="20000"/>
              </a:spcBef>
              <a:spcAft>
                <a:spcPct val="0"/>
              </a:spcAft>
              <a:buFontTx/>
              <a:buNone/>
              <a:defRPr/>
            </a:pPr>
            <a:endParaRPr lang="fr-FR" altLang="en-US" sz="1200" kern="0" dirty="0" smtClean="0">
              <a:solidFill>
                <a:srgbClr val="7030A0"/>
              </a:solidFill>
              <a:latin typeface="Times New Roman"/>
            </a:endParaRPr>
          </a:p>
          <a:p>
            <a:pPr marL="0" lvl="0" indent="0" eaLnBrk="0" fontAlgn="base" hangingPunct="0">
              <a:spcBef>
                <a:spcPct val="20000"/>
              </a:spcBef>
              <a:spcAft>
                <a:spcPct val="0"/>
              </a:spcAft>
              <a:buFontTx/>
              <a:buNone/>
              <a:defRPr/>
            </a:pPr>
            <a:r>
              <a:rPr lang="fr-FR" altLang="en-US" sz="1200" b="1" kern="0" dirty="0" smtClean="0">
                <a:solidFill>
                  <a:srgbClr val="7030A0"/>
                </a:solidFill>
                <a:latin typeface="Times New Roman"/>
              </a:rPr>
              <a:t>1 minute et 40 secondes</a:t>
            </a:r>
            <a:r>
              <a:rPr lang="fr-FR" altLang="en-US" sz="1200" kern="0" dirty="0" smtClean="0">
                <a:solidFill>
                  <a:srgbClr val="7030A0"/>
                </a:solidFill>
                <a:latin typeface="Times New Roman"/>
              </a:rPr>
              <a:t>.</a:t>
            </a:r>
          </a:p>
          <a:p>
            <a:pPr marL="0" lvl="0" indent="0" eaLnBrk="0" fontAlgn="base" hangingPunct="0">
              <a:spcBef>
                <a:spcPct val="20000"/>
              </a:spcBef>
              <a:spcAft>
                <a:spcPct val="0"/>
              </a:spcAft>
              <a:buFontTx/>
              <a:buNone/>
              <a:defRPr/>
            </a:pPr>
            <a:endParaRPr lang="fr-FR" altLang="en-US" sz="1200" kern="0" dirty="0" smtClean="0">
              <a:solidFill>
                <a:srgbClr val="7030A0"/>
              </a:solidFill>
              <a:latin typeface="Times New Roman"/>
            </a:endParaRPr>
          </a:p>
          <a:p>
            <a:endParaRPr lang="fr-FR" b="0" dirty="0"/>
          </a:p>
        </p:txBody>
      </p:sp>
      <p:sp>
        <p:nvSpPr>
          <p:cNvPr id="4" name="Espace réservé du numéro de diapositive 3"/>
          <p:cNvSpPr>
            <a:spLocks noGrp="1"/>
          </p:cNvSpPr>
          <p:nvPr>
            <p:ph type="sldNum" sz="quarter" idx="10"/>
          </p:nvPr>
        </p:nvSpPr>
        <p:spPr/>
        <p:txBody>
          <a:bodyPr/>
          <a:lstStyle/>
          <a:p>
            <a:fld id="{A4B48DAC-8A2D-4825-850C-34E762FB0A5F}" type="slidenum">
              <a:rPr lang="fr-FR" smtClean="0"/>
              <a:pPr/>
              <a:t>13</a:t>
            </a:fld>
            <a:endParaRPr lang="fr-FR"/>
          </a:p>
        </p:txBody>
      </p:sp>
    </p:spTree>
    <p:extLst>
      <p:ext uri="{BB962C8B-B14F-4D97-AF65-F5344CB8AC3E}">
        <p14:creationId xmlns:p14="http://schemas.microsoft.com/office/powerpoint/2010/main" val="3237284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eaLnBrk="0" hangingPunct="0"/>
            <a:r>
              <a:rPr lang="fr-FR" sz="1200" b="1" kern="1200" dirty="0" smtClean="0">
                <a:solidFill>
                  <a:schemeClr val="tx1"/>
                </a:solidFill>
                <a:effectLst/>
                <a:latin typeface="+mn-lt"/>
                <a:ea typeface="+mn-ea"/>
                <a:cs typeface="+mn-cs"/>
              </a:rPr>
              <a:t>Diapo 14. La </a:t>
            </a:r>
            <a:r>
              <a:rPr lang="fr-FR" sz="1200" b="1" kern="1200" dirty="0" err="1" smtClean="0">
                <a:solidFill>
                  <a:schemeClr val="tx1"/>
                </a:solidFill>
                <a:effectLst/>
                <a:latin typeface="+mn-lt"/>
                <a:ea typeface="+mn-ea"/>
                <a:cs typeface="+mn-cs"/>
              </a:rPr>
              <a:t>PNSN</a:t>
            </a:r>
            <a:r>
              <a:rPr lang="fr-FR" sz="1200" b="1" kern="1200" dirty="0" smtClean="0">
                <a:solidFill>
                  <a:schemeClr val="tx1"/>
                </a:solidFill>
                <a:effectLst/>
                <a:latin typeface="+mn-lt"/>
                <a:ea typeface="+mn-ea"/>
                <a:cs typeface="+mn-cs"/>
              </a:rPr>
              <a:t>, carrefour des mécanismes de la gouvernance de la nutrition au Niger</a:t>
            </a:r>
            <a:r>
              <a:rPr lang="fr-FR" sz="1200" kern="1200" dirty="0" smtClean="0">
                <a:solidFill>
                  <a:schemeClr val="tx1"/>
                </a:solidFill>
                <a:effectLst/>
                <a:latin typeface="+mn-lt"/>
                <a:ea typeface="+mn-ea"/>
                <a:cs typeface="+mn-cs"/>
              </a:rPr>
              <a:t>.</a:t>
            </a:r>
          </a:p>
          <a:p>
            <a:pPr eaLnBrk="0" hangingPunct="0"/>
            <a:endParaRPr lang="fr-FR" sz="1200" kern="1200" dirty="0" smtClean="0">
              <a:solidFill>
                <a:schemeClr val="tx1"/>
              </a:solidFill>
              <a:effectLst/>
              <a:latin typeface="+mn-lt"/>
              <a:ea typeface="+mn-ea"/>
              <a:cs typeface="+mn-cs"/>
            </a:endParaRPr>
          </a:p>
          <a:p>
            <a:pPr eaLnBrk="0" hangingPunct="0"/>
            <a:r>
              <a:rPr lang="fr-FR" sz="1200" i="1" kern="1200" dirty="0" smtClean="0">
                <a:solidFill>
                  <a:schemeClr val="tx1"/>
                </a:solidFill>
                <a:effectLst/>
                <a:latin typeface="+mn-lt"/>
                <a:ea typeface="+mn-ea"/>
                <a:cs typeface="+mn-cs"/>
              </a:rPr>
              <a:t>Il est essentiel de bien étaler l’historique de la </a:t>
            </a:r>
            <a:r>
              <a:rPr lang="fr-FR" sz="1200" i="1" kern="1200" dirty="0" err="1" smtClean="0">
                <a:solidFill>
                  <a:schemeClr val="tx1"/>
                </a:solidFill>
                <a:effectLst/>
                <a:latin typeface="+mn-lt"/>
                <a:ea typeface="+mn-ea"/>
                <a:cs typeface="+mn-cs"/>
              </a:rPr>
              <a:t>PNSN</a:t>
            </a:r>
            <a:r>
              <a:rPr lang="fr-FR" sz="1200" i="1" kern="1200" dirty="0" smtClean="0">
                <a:solidFill>
                  <a:schemeClr val="tx1"/>
                </a:solidFill>
                <a:effectLst/>
                <a:latin typeface="+mn-lt"/>
                <a:ea typeface="+mn-ea"/>
                <a:cs typeface="+mn-cs"/>
              </a:rPr>
              <a:t> et les initiatives qui l’ont précédé (adhésion au SUN, </a:t>
            </a:r>
            <a:r>
              <a:rPr lang="fr-FR" sz="1200" i="1" kern="1200" dirty="0" err="1" smtClean="0">
                <a:solidFill>
                  <a:schemeClr val="tx1"/>
                </a:solidFill>
                <a:effectLst/>
                <a:latin typeface="+mn-lt"/>
                <a:ea typeface="+mn-ea"/>
                <a:cs typeface="+mn-cs"/>
              </a:rPr>
              <a:t>REACH</a:t>
            </a:r>
            <a:r>
              <a:rPr lang="fr-FR" sz="1200" i="1" kern="1200" dirty="0" smtClean="0">
                <a:solidFill>
                  <a:schemeClr val="tx1"/>
                </a:solidFill>
                <a:effectLst/>
                <a:latin typeface="+mn-lt"/>
                <a:ea typeface="+mn-ea"/>
                <a:cs typeface="+mn-cs"/>
              </a:rPr>
              <a:t>, </a:t>
            </a:r>
            <a:r>
              <a:rPr lang="fr-FR" sz="1200" i="1" kern="1200" dirty="0" err="1" smtClean="0">
                <a:solidFill>
                  <a:schemeClr val="tx1"/>
                </a:solidFill>
                <a:effectLst/>
                <a:latin typeface="+mn-lt"/>
                <a:ea typeface="+mn-ea"/>
                <a:cs typeface="+mn-cs"/>
              </a:rPr>
              <a:t>I3N</a:t>
            </a:r>
            <a:r>
              <a:rPr lang="fr-FR" sz="1200" i="1" kern="1200" dirty="0" smtClean="0">
                <a:solidFill>
                  <a:schemeClr val="tx1"/>
                </a:solidFill>
                <a:effectLst/>
                <a:latin typeface="+mn-lt"/>
                <a:ea typeface="+mn-ea"/>
                <a:cs typeface="+mn-cs"/>
              </a:rPr>
              <a:t>) pour mieux comprendre l’importance de ce document dans la Gouvernance de la nutrition au Niger</a:t>
            </a:r>
            <a:r>
              <a:rPr lang="fr-FR" sz="1200" kern="1200" dirty="0" smtClean="0">
                <a:solidFill>
                  <a:schemeClr val="tx1"/>
                </a:solidFill>
                <a:effectLst/>
                <a:latin typeface="+mn-lt"/>
                <a:ea typeface="+mn-ea"/>
                <a:cs typeface="+mn-cs"/>
              </a:rPr>
              <a:t>. </a:t>
            </a:r>
            <a:r>
              <a:rPr lang="fr-FR" sz="1200" i="1" kern="1200" dirty="0" smtClean="0">
                <a:solidFill>
                  <a:schemeClr val="tx1"/>
                </a:solidFill>
                <a:effectLst/>
                <a:latin typeface="+mn-lt"/>
                <a:ea typeface="+mn-ea"/>
                <a:cs typeface="+mn-cs"/>
              </a:rPr>
              <a:t>Profiter du background et de l’expérience des participants en faisant le lien entre la </a:t>
            </a:r>
            <a:r>
              <a:rPr lang="fr-FR" sz="1200" i="1" kern="1200" dirty="0" err="1" smtClean="0">
                <a:solidFill>
                  <a:schemeClr val="tx1"/>
                </a:solidFill>
                <a:effectLst/>
                <a:latin typeface="+mn-lt"/>
                <a:ea typeface="+mn-ea"/>
                <a:cs typeface="+mn-cs"/>
              </a:rPr>
              <a:t>PNSN</a:t>
            </a:r>
            <a:r>
              <a:rPr lang="fr-FR" sz="1200" i="1" kern="1200" dirty="0" smtClean="0">
                <a:solidFill>
                  <a:schemeClr val="tx1"/>
                </a:solidFill>
                <a:effectLst/>
                <a:latin typeface="+mn-lt"/>
                <a:ea typeface="+mn-ea"/>
                <a:cs typeface="+mn-cs"/>
              </a:rPr>
              <a:t> et autres documents normatifs</a:t>
            </a:r>
            <a:r>
              <a:rPr lang="fr-FR" sz="1200" kern="1200" dirty="0" smtClean="0">
                <a:solidFill>
                  <a:schemeClr val="tx1"/>
                </a:solidFill>
                <a:effectLst/>
                <a:latin typeface="+mn-lt"/>
                <a:ea typeface="+mn-ea"/>
                <a:cs typeface="+mn-cs"/>
              </a:rPr>
              <a:t>.</a:t>
            </a:r>
          </a:p>
          <a:p>
            <a:pPr eaLnBrk="0" hangingPunct="0"/>
            <a:endParaRPr lang="fr-FR" sz="1200" kern="1200" dirty="0" smtClean="0">
              <a:solidFill>
                <a:schemeClr val="tx1"/>
              </a:solidFill>
              <a:effectLst/>
              <a:latin typeface="+mn-lt"/>
              <a:ea typeface="+mn-ea"/>
              <a:cs typeface="+mn-cs"/>
            </a:endParaRPr>
          </a:p>
          <a:p>
            <a:pPr eaLnBrk="0" hangingPunct="0"/>
            <a:r>
              <a:rPr lang="fr-FR" sz="1200" b="1" kern="1200" dirty="0" smtClean="0">
                <a:solidFill>
                  <a:schemeClr val="tx1"/>
                </a:solidFill>
                <a:effectLst/>
                <a:latin typeface="+mn-lt"/>
                <a:ea typeface="+mn-ea"/>
                <a:cs typeface="+mn-cs"/>
              </a:rPr>
              <a:t>La </a:t>
            </a:r>
            <a:r>
              <a:rPr lang="fr-FR" sz="1200" b="1" kern="1200" dirty="0" err="1" smtClean="0">
                <a:solidFill>
                  <a:schemeClr val="tx1"/>
                </a:solidFill>
                <a:effectLst/>
                <a:latin typeface="+mn-lt"/>
                <a:ea typeface="+mn-ea"/>
                <a:cs typeface="+mn-cs"/>
              </a:rPr>
              <a:t>PNSN</a:t>
            </a:r>
            <a:r>
              <a:rPr lang="fr-FR" sz="1200" b="1" kern="1200" dirty="0" smtClean="0">
                <a:solidFill>
                  <a:schemeClr val="tx1"/>
                </a:solidFill>
                <a:effectLst/>
                <a:latin typeface="+mn-lt"/>
                <a:ea typeface="+mn-ea"/>
                <a:cs typeface="+mn-cs"/>
              </a:rPr>
              <a:t> a pour objectif d’éliminer toutes les formes de malnutrition</a:t>
            </a:r>
            <a:r>
              <a:rPr lang="fr-FR" sz="1200" kern="1200" dirty="0" smtClean="0">
                <a:solidFill>
                  <a:schemeClr val="tx1"/>
                </a:solidFill>
                <a:effectLst/>
                <a:latin typeface="+mn-lt"/>
                <a:ea typeface="+mn-ea"/>
                <a:cs typeface="+mn-cs"/>
              </a:rPr>
              <a:t> pour atteindre la vision où chaque nigérien jouit d’un statut nutritionnel adéquat pour assurer le développement, la résilience et la prospérité du Niger. </a:t>
            </a:r>
            <a:r>
              <a:rPr lang="fr-FR" sz="1200" b="1" kern="1200" dirty="0" smtClean="0">
                <a:solidFill>
                  <a:schemeClr val="tx1"/>
                </a:solidFill>
                <a:effectLst/>
                <a:latin typeface="+mn-lt"/>
                <a:ea typeface="+mn-ea"/>
                <a:cs typeface="+mn-cs"/>
              </a:rPr>
              <a:t>Cette vision considère </a:t>
            </a:r>
            <a:r>
              <a:rPr lang="fr-FR" sz="1200" kern="1200" dirty="0" smtClean="0">
                <a:solidFill>
                  <a:schemeClr val="tx1"/>
                </a:solidFill>
                <a:effectLst/>
                <a:latin typeface="+mn-lt"/>
                <a:ea typeface="+mn-ea"/>
                <a:cs typeface="+mn-cs"/>
              </a:rPr>
              <a:t>la nutrition comme </a:t>
            </a:r>
            <a:r>
              <a:rPr lang="fr-FR" sz="1200" b="1" kern="1200" dirty="0" smtClean="0">
                <a:solidFill>
                  <a:schemeClr val="tx1"/>
                </a:solidFill>
                <a:effectLst/>
                <a:latin typeface="+mn-lt"/>
                <a:ea typeface="+mn-ea"/>
                <a:cs typeface="+mn-cs"/>
              </a:rPr>
              <a:t>une opportunité de développement et de résilience et pas seulement comme une action humanitaire</a:t>
            </a:r>
            <a:r>
              <a:rPr lang="fr-FR" sz="1200" kern="1200" dirty="0" smtClean="0">
                <a:solidFill>
                  <a:schemeClr val="tx1"/>
                </a:solidFill>
                <a:effectLst/>
                <a:latin typeface="+mn-lt"/>
                <a:ea typeface="+mn-ea"/>
                <a:cs typeface="+mn-cs"/>
              </a:rPr>
              <a:t>. </a:t>
            </a:r>
          </a:p>
          <a:p>
            <a:pPr eaLnBrk="0" hangingPunct="0"/>
            <a:endParaRPr lang="fr-FR" sz="1200" kern="1200" dirty="0" smtClean="0">
              <a:solidFill>
                <a:schemeClr val="tx1"/>
              </a:solidFill>
              <a:effectLst/>
              <a:latin typeface="+mn-lt"/>
              <a:ea typeface="+mn-ea"/>
              <a:cs typeface="+mn-cs"/>
            </a:endParaRPr>
          </a:p>
          <a:p>
            <a:pPr eaLnBrk="0" hangingPunct="0"/>
            <a:r>
              <a:rPr lang="fr-FR" sz="1200" kern="1200" dirty="0" smtClean="0">
                <a:solidFill>
                  <a:schemeClr val="tx1"/>
                </a:solidFill>
                <a:effectLst/>
                <a:latin typeface="+mn-lt"/>
                <a:ea typeface="+mn-ea"/>
                <a:cs typeface="+mn-cs"/>
              </a:rPr>
              <a:t>L’adoption de la politique nationale de nutrition du Niger a été rendu possible par le concours de plusieurs circonstances, notamment un engagement politique croissant de haut niveau depuis la crise alimentaire et nutritionnelle qu’a connu le pays en 2005. Engagement qui s’est traduit sur le plan institutionnel par la création de la Direction Nationale de la Nutrition en 2007 au Ministère de la Sante Publique (</a:t>
            </a:r>
            <a:r>
              <a:rPr lang="fr-FR" sz="1200" kern="1200" dirty="0" err="1" smtClean="0">
                <a:solidFill>
                  <a:schemeClr val="tx1"/>
                </a:solidFill>
                <a:effectLst/>
                <a:latin typeface="+mn-lt"/>
                <a:ea typeface="+mn-ea"/>
                <a:cs typeface="+mn-cs"/>
              </a:rPr>
              <a:t>MSP</a:t>
            </a:r>
            <a:r>
              <a:rPr lang="fr-FR" sz="1200" kern="1200" dirty="0" smtClean="0">
                <a:solidFill>
                  <a:schemeClr val="tx1"/>
                </a:solidFill>
                <a:effectLst/>
                <a:latin typeface="+mn-lt"/>
                <a:ea typeface="+mn-ea"/>
                <a:cs typeface="+mn-cs"/>
              </a:rPr>
              <a:t>), en plus de la Division alimentation et Nutrition du Ministère en charge de l’Agriculture et de l’Élevage (</a:t>
            </a:r>
            <a:r>
              <a:rPr lang="fr-FR" sz="1200" kern="1200" dirty="0" err="1" smtClean="0">
                <a:solidFill>
                  <a:schemeClr val="tx1"/>
                </a:solidFill>
                <a:effectLst/>
                <a:latin typeface="+mn-lt"/>
                <a:ea typeface="+mn-ea"/>
                <a:cs typeface="+mn-cs"/>
              </a:rPr>
              <a:t>MAG</a:t>
            </a:r>
            <a:r>
              <a:rPr lang="fr-FR" sz="1200" kern="1200" dirty="0" smtClean="0">
                <a:solidFill>
                  <a:schemeClr val="tx1"/>
                </a:solidFill>
                <a:effectLst/>
                <a:latin typeface="+mn-lt"/>
                <a:ea typeface="+mn-ea"/>
                <a:cs typeface="+mn-cs"/>
              </a:rPr>
              <a:t>/EL) créée en 1997 et celle du Ministère de l’Environnement créée en 2019. L’adhésion du Niger au mouvement SUN en 2011 et la création de la Cellule Nutrition en 2019 au sein du </a:t>
            </a:r>
            <a:r>
              <a:rPr lang="fr-FR" sz="1200" b="1" u="none" strike="noStrike" kern="1200" dirty="0" smtClean="0">
                <a:solidFill>
                  <a:schemeClr val="tx1"/>
                </a:solidFill>
                <a:effectLst/>
                <a:latin typeface="+mn-lt"/>
                <a:ea typeface="+mn-ea"/>
                <a:cs typeface="+mn-cs"/>
                <a:hlinkClick r:id="rId3"/>
              </a:rPr>
              <a:t>Haut-Commissariat à l’initiative </a:t>
            </a:r>
            <a:r>
              <a:rPr lang="fr-FR" sz="1200" b="1" u="none" strike="noStrike" kern="1200" dirty="0" err="1" smtClean="0">
                <a:solidFill>
                  <a:schemeClr val="tx1"/>
                </a:solidFill>
                <a:effectLst/>
                <a:latin typeface="+mn-lt"/>
                <a:ea typeface="+mn-ea"/>
                <a:cs typeface="+mn-cs"/>
                <a:hlinkClick r:id="rId3"/>
              </a:rPr>
              <a:t>3N</a:t>
            </a:r>
            <a:r>
              <a:rPr lang="fr-FR" sz="1200" b="1" kern="1200" dirty="0" smtClean="0">
                <a:solidFill>
                  <a:schemeClr val="tx1"/>
                </a:solidFill>
                <a:effectLst/>
                <a:latin typeface="+mn-lt"/>
                <a:ea typeface="+mn-ea"/>
                <a:cs typeface="+mn-cs"/>
              </a:rPr>
              <a:t> </a:t>
            </a:r>
            <a:r>
              <a:rPr lang="fr-FR" sz="1200" kern="1200" dirty="0" smtClean="0">
                <a:solidFill>
                  <a:schemeClr val="tx1"/>
                </a:solidFill>
                <a:effectLst/>
                <a:latin typeface="+mn-lt"/>
                <a:ea typeface="+mn-ea"/>
                <a:cs typeface="+mn-cs"/>
              </a:rPr>
              <a:t>(</a:t>
            </a:r>
            <a:r>
              <a:rPr lang="fr-FR" sz="1200" kern="1200" dirty="0" err="1" smtClean="0">
                <a:solidFill>
                  <a:schemeClr val="tx1"/>
                </a:solidFill>
                <a:effectLst/>
                <a:latin typeface="+mn-lt"/>
                <a:ea typeface="+mn-ea"/>
                <a:cs typeface="+mn-cs"/>
              </a:rPr>
              <a:t>HC3N</a:t>
            </a:r>
            <a:r>
              <a:rPr lang="fr-FR" sz="1200" kern="1200" dirty="0" smtClean="0">
                <a:solidFill>
                  <a:schemeClr val="tx1"/>
                </a:solidFill>
                <a:effectLst/>
                <a:latin typeface="+mn-lt"/>
                <a:ea typeface="+mn-ea"/>
                <a:cs typeface="+mn-cs"/>
              </a:rPr>
              <a:t>). Le </a:t>
            </a:r>
            <a:r>
              <a:rPr lang="fr-FR" sz="1200" kern="1200" dirty="0" err="1" smtClean="0">
                <a:solidFill>
                  <a:schemeClr val="tx1"/>
                </a:solidFill>
                <a:effectLst/>
                <a:latin typeface="+mn-lt"/>
                <a:ea typeface="+mn-ea"/>
                <a:cs typeface="+mn-cs"/>
              </a:rPr>
              <a:t>HC3N</a:t>
            </a:r>
            <a:r>
              <a:rPr lang="fr-FR" sz="1200" kern="1200" dirty="0" smtClean="0">
                <a:solidFill>
                  <a:schemeClr val="tx1"/>
                </a:solidFill>
                <a:effectLst/>
                <a:latin typeface="+mn-lt"/>
                <a:ea typeface="+mn-ea"/>
                <a:cs typeface="+mn-cs"/>
              </a:rPr>
              <a:t> est la plus haute institution de mission chargée de la sécurité alimentaire et nutritionnelle dans le pays. </a:t>
            </a:r>
          </a:p>
          <a:p>
            <a:pPr eaLnBrk="0" hangingPunct="0"/>
            <a:endParaRPr lang="fr-FR" sz="1200" kern="1200" dirty="0" smtClean="0">
              <a:solidFill>
                <a:schemeClr val="tx1"/>
              </a:solidFill>
              <a:effectLst/>
              <a:latin typeface="+mn-lt"/>
              <a:ea typeface="+mn-ea"/>
              <a:cs typeface="+mn-cs"/>
            </a:endParaRPr>
          </a:p>
          <a:p>
            <a:pPr eaLnBrk="0" hangingPunct="0"/>
            <a:r>
              <a:rPr lang="fr-FR" sz="1200" kern="1200" dirty="0" smtClean="0">
                <a:solidFill>
                  <a:schemeClr val="tx1"/>
                </a:solidFill>
                <a:effectLst/>
                <a:latin typeface="+mn-lt"/>
                <a:ea typeface="+mn-ea"/>
                <a:cs typeface="+mn-cs"/>
              </a:rPr>
              <a:t>Le </a:t>
            </a:r>
            <a:r>
              <a:rPr lang="fr-FR" sz="1200" kern="1200" dirty="0" err="1" smtClean="0">
                <a:solidFill>
                  <a:schemeClr val="tx1"/>
                </a:solidFill>
                <a:effectLst/>
                <a:latin typeface="+mn-lt"/>
                <a:ea typeface="+mn-ea"/>
                <a:cs typeface="+mn-cs"/>
              </a:rPr>
              <a:t>HC3N</a:t>
            </a:r>
            <a:r>
              <a:rPr lang="fr-FR" sz="1200" kern="1200" dirty="0" smtClean="0">
                <a:solidFill>
                  <a:schemeClr val="tx1"/>
                </a:solidFill>
                <a:effectLst/>
                <a:latin typeface="+mn-lt"/>
                <a:ea typeface="+mn-ea"/>
                <a:cs typeface="+mn-cs"/>
              </a:rPr>
              <a:t>, rattaché à la présidence, a conduit le processus d'élaboration, de validation et d'adoption de la </a:t>
            </a:r>
            <a:r>
              <a:rPr lang="fr-FR" sz="1200" kern="1200" dirty="0" err="1" smtClean="0">
                <a:solidFill>
                  <a:schemeClr val="tx1"/>
                </a:solidFill>
                <a:effectLst/>
                <a:latin typeface="+mn-lt"/>
                <a:ea typeface="+mn-ea"/>
                <a:cs typeface="+mn-cs"/>
              </a:rPr>
              <a:t>PNSN</a:t>
            </a:r>
            <a:r>
              <a:rPr lang="fr-FR" sz="1200" kern="1200" dirty="0" smtClean="0">
                <a:solidFill>
                  <a:schemeClr val="tx1"/>
                </a:solidFill>
                <a:effectLst/>
                <a:latin typeface="+mn-lt"/>
                <a:ea typeface="+mn-ea"/>
                <a:cs typeface="+mn-cs"/>
              </a:rPr>
              <a:t> et de </a:t>
            </a:r>
            <a:r>
              <a:rPr lang="fr-FR" sz="1200" b="1" kern="1200" dirty="0" smtClean="0">
                <a:solidFill>
                  <a:schemeClr val="tx1"/>
                </a:solidFill>
                <a:effectLst/>
                <a:latin typeface="+mn-lt"/>
                <a:ea typeface="+mn-ea"/>
                <a:cs typeface="+mn-cs"/>
              </a:rPr>
              <a:t>son premier plan multisectoriel d’action 2017-2020</a:t>
            </a:r>
            <a:r>
              <a:rPr lang="fr-FR" sz="1200" kern="1200" dirty="0" smtClean="0">
                <a:solidFill>
                  <a:schemeClr val="tx1"/>
                </a:solidFill>
                <a:effectLst/>
                <a:latin typeface="+mn-lt"/>
                <a:ea typeface="+mn-ea"/>
                <a:cs typeface="+mn-cs"/>
              </a:rPr>
              <a:t>. </a:t>
            </a:r>
            <a:r>
              <a:rPr lang="fr-FR" sz="1200" b="1" kern="1200" dirty="0" smtClean="0">
                <a:solidFill>
                  <a:schemeClr val="tx1"/>
                </a:solidFill>
                <a:effectLst/>
                <a:latin typeface="+mn-lt"/>
                <a:ea typeface="+mn-ea"/>
                <a:cs typeface="+mn-cs"/>
              </a:rPr>
              <a:t>Le second plan multisectoriel de la </a:t>
            </a:r>
            <a:r>
              <a:rPr lang="fr-FR" sz="1200" b="1" kern="1200" dirty="0" err="1" smtClean="0">
                <a:solidFill>
                  <a:schemeClr val="tx1"/>
                </a:solidFill>
                <a:effectLst/>
                <a:latin typeface="+mn-lt"/>
                <a:ea typeface="+mn-ea"/>
                <a:cs typeface="+mn-cs"/>
              </a:rPr>
              <a:t>PNSN</a:t>
            </a:r>
            <a:r>
              <a:rPr lang="fr-FR" sz="1200" b="1" kern="1200" dirty="0" smtClean="0">
                <a:solidFill>
                  <a:schemeClr val="tx1"/>
                </a:solidFill>
                <a:effectLst/>
                <a:latin typeface="+mn-lt"/>
                <a:ea typeface="+mn-ea"/>
                <a:cs typeface="+mn-cs"/>
              </a:rPr>
              <a:t> couvrira la période 2021-2025</a:t>
            </a:r>
            <a:r>
              <a:rPr lang="fr-FR" sz="1200" kern="1200" dirty="0" smtClean="0">
                <a:solidFill>
                  <a:schemeClr val="tx1"/>
                </a:solidFill>
                <a:effectLst/>
                <a:latin typeface="+mn-lt"/>
                <a:ea typeface="+mn-ea"/>
                <a:cs typeface="+mn-cs"/>
              </a:rPr>
              <a:t>. Des instances de Gouvernance ont été mise en place pour coordonner la mise en œuvre de la </a:t>
            </a:r>
            <a:r>
              <a:rPr lang="fr-FR" sz="1200" kern="1200" dirty="0" err="1" smtClean="0">
                <a:solidFill>
                  <a:schemeClr val="tx1"/>
                </a:solidFill>
                <a:effectLst/>
                <a:latin typeface="+mn-lt"/>
                <a:ea typeface="+mn-ea"/>
                <a:cs typeface="+mn-cs"/>
              </a:rPr>
              <a:t>PNSN</a:t>
            </a:r>
            <a:r>
              <a:rPr lang="fr-FR" sz="1200" kern="1200" dirty="0" smtClean="0">
                <a:solidFill>
                  <a:schemeClr val="tx1"/>
                </a:solidFill>
                <a:effectLst/>
                <a:latin typeface="+mn-lt"/>
                <a:ea typeface="+mn-ea"/>
                <a:cs typeface="+mn-cs"/>
              </a:rPr>
              <a:t>. </a:t>
            </a:r>
            <a:r>
              <a:rPr lang="fr-FR" sz="1200" b="1" kern="1200" dirty="0" smtClean="0">
                <a:solidFill>
                  <a:schemeClr val="tx1"/>
                </a:solidFill>
                <a:effectLst/>
                <a:latin typeface="+mn-lt"/>
                <a:ea typeface="+mn-ea"/>
                <a:cs typeface="+mn-cs"/>
              </a:rPr>
              <a:t>Le processus de formulation de la </a:t>
            </a:r>
            <a:r>
              <a:rPr lang="fr-FR" sz="1200" b="1" kern="1200" dirty="0" err="1" smtClean="0">
                <a:solidFill>
                  <a:schemeClr val="tx1"/>
                </a:solidFill>
                <a:effectLst/>
                <a:latin typeface="+mn-lt"/>
                <a:ea typeface="+mn-ea"/>
                <a:cs typeface="+mn-cs"/>
              </a:rPr>
              <a:t>PNSN</a:t>
            </a:r>
            <a:r>
              <a:rPr lang="fr-FR" sz="1200" b="1" kern="1200" dirty="0" smtClean="0">
                <a:solidFill>
                  <a:schemeClr val="tx1"/>
                </a:solidFill>
                <a:effectLst/>
                <a:latin typeface="+mn-lt"/>
                <a:ea typeface="+mn-ea"/>
                <a:cs typeface="+mn-cs"/>
              </a:rPr>
              <a:t> est participatif et relativement inclusif</a:t>
            </a:r>
            <a:r>
              <a:rPr lang="fr-FR" sz="1200" kern="1200" dirty="0" smtClean="0">
                <a:solidFill>
                  <a:schemeClr val="tx1"/>
                </a:solidFill>
                <a:effectLst/>
                <a:latin typeface="+mn-lt"/>
                <a:ea typeface="+mn-ea"/>
                <a:cs typeface="+mn-cs"/>
              </a:rPr>
              <a:t>. </a:t>
            </a:r>
          </a:p>
          <a:p>
            <a:pPr marL="0" lvl="0" indent="0" eaLnBrk="0" fontAlgn="base" hangingPunct="0">
              <a:spcBef>
                <a:spcPct val="20000"/>
              </a:spcBef>
              <a:spcAft>
                <a:spcPct val="0"/>
              </a:spcAft>
              <a:buFontTx/>
              <a:buNone/>
              <a:defRPr/>
            </a:pPr>
            <a:endParaRPr lang="fr-FR" altLang="en-US" sz="1200" kern="0" dirty="0" smtClean="0">
              <a:solidFill>
                <a:srgbClr val="7030A0"/>
              </a:solidFill>
              <a:latin typeface="Times New Roman"/>
            </a:endParaRPr>
          </a:p>
          <a:p>
            <a:pPr marL="0" lvl="0" indent="0" eaLnBrk="0" fontAlgn="base" hangingPunct="0">
              <a:spcBef>
                <a:spcPct val="20000"/>
              </a:spcBef>
              <a:spcAft>
                <a:spcPct val="0"/>
              </a:spcAft>
              <a:buFontTx/>
              <a:buNone/>
              <a:defRPr/>
            </a:pPr>
            <a:r>
              <a:rPr lang="fr-FR" altLang="en-US" sz="1200" b="1" kern="0" dirty="0" smtClean="0">
                <a:solidFill>
                  <a:srgbClr val="7030A0"/>
                </a:solidFill>
                <a:latin typeface="Times New Roman"/>
              </a:rPr>
              <a:t>1 minute</a:t>
            </a:r>
            <a:r>
              <a:rPr lang="fr-FR" altLang="en-US" sz="1200" b="1" kern="0" baseline="0" dirty="0" smtClean="0">
                <a:solidFill>
                  <a:srgbClr val="7030A0"/>
                </a:solidFill>
                <a:latin typeface="Times New Roman"/>
              </a:rPr>
              <a:t> et 50</a:t>
            </a:r>
            <a:r>
              <a:rPr lang="fr-FR" altLang="en-US" sz="1200" b="1" kern="0" dirty="0" smtClean="0">
                <a:solidFill>
                  <a:srgbClr val="7030A0"/>
                </a:solidFill>
                <a:latin typeface="Times New Roman"/>
              </a:rPr>
              <a:t> secondes</a:t>
            </a:r>
            <a:r>
              <a:rPr lang="fr-FR" altLang="en-US" sz="1200" kern="0" dirty="0" smtClean="0">
                <a:solidFill>
                  <a:srgbClr val="7030A0"/>
                </a:solidFill>
                <a:latin typeface="Times New Roman"/>
              </a:rPr>
              <a:t>.</a:t>
            </a:r>
          </a:p>
          <a:p>
            <a:pPr marL="342900" lvl="0" indent="-342900" eaLnBrk="0" fontAlgn="base" hangingPunct="0">
              <a:spcBef>
                <a:spcPct val="20000"/>
              </a:spcBef>
              <a:spcAft>
                <a:spcPct val="0"/>
              </a:spcAft>
              <a:buFontTx/>
              <a:buChar char="•"/>
              <a:defRPr/>
            </a:pPr>
            <a:endParaRPr lang="fr-FR" altLang="en-US" sz="1200" kern="0" dirty="0" smtClean="0">
              <a:solidFill>
                <a:srgbClr val="7030A0"/>
              </a:solidFill>
              <a:latin typeface="Times New Roman"/>
            </a:endParaRPr>
          </a:p>
          <a:p>
            <a:pPr marL="0" lvl="0" indent="0" eaLnBrk="0" fontAlgn="base" hangingPunct="0">
              <a:spcBef>
                <a:spcPct val="20000"/>
              </a:spcBef>
              <a:spcAft>
                <a:spcPct val="0"/>
              </a:spcAft>
              <a:buFontTx/>
              <a:buNone/>
              <a:defRPr/>
            </a:pPr>
            <a:endParaRPr lang="fr-FR" altLang="en-US" sz="1200" kern="0" dirty="0" smtClean="0">
              <a:solidFill>
                <a:srgbClr val="7030A0"/>
              </a:solidFill>
              <a:latin typeface="Times New Roman"/>
            </a:endParaRPr>
          </a:p>
          <a:p>
            <a:endParaRPr lang="fr-FR" b="0" dirty="0"/>
          </a:p>
        </p:txBody>
      </p:sp>
      <p:sp>
        <p:nvSpPr>
          <p:cNvPr id="4" name="Espace réservé du numéro de diapositive 3"/>
          <p:cNvSpPr>
            <a:spLocks noGrp="1"/>
          </p:cNvSpPr>
          <p:nvPr>
            <p:ph type="sldNum" sz="quarter" idx="10"/>
          </p:nvPr>
        </p:nvSpPr>
        <p:spPr/>
        <p:txBody>
          <a:bodyPr/>
          <a:lstStyle/>
          <a:p>
            <a:fld id="{A4B48DAC-8A2D-4825-850C-34E762FB0A5F}" type="slidenum">
              <a:rPr lang="fr-FR" smtClean="0"/>
              <a:pPr/>
              <a:t>14</a:t>
            </a:fld>
            <a:endParaRPr lang="fr-FR"/>
          </a:p>
        </p:txBody>
      </p:sp>
    </p:spTree>
    <p:extLst>
      <p:ext uri="{BB962C8B-B14F-4D97-AF65-F5344CB8AC3E}">
        <p14:creationId xmlns:p14="http://schemas.microsoft.com/office/powerpoint/2010/main" val="12145199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smtClean="0"/>
              <a:t>Diapo 15 : Le cadre conceptuel de </a:t>
            </a:r>
            <a:r>
              <a:rPr lang="fr-FR" b="1" baseline="0" dirty="0" smtClean="0"/>
              <a:t>la </a:t>
            </a:r>
            <a:r>
              <a:rPr lang="fr-FR" b="1" baseline="0" dirty="0" err="1" smtClean="0"/>
              <a:t>PNSN</a:t>
            </a:r>
            <a:endParaRPr lang="fr-FR" b="1" dirty="0" smtClean="0"/>
          </a:p>
          <a:p>
            <a:endParaRPr lang="fr-FR" dirty="0" smtClean="0"/>
          </a:p>
          <a:p>
            <a:r>
              <a:rPr lang="fr-FR" dirty="0" smtClean="0"/>
              <a:t>Le cadre conceptuel</a:t>
            </a:r>
            <a:r>
              <a:rPr lang="fr-FR" baseline="0" dirty="0" smtClean="0"/>
              <a:t> de la </a:t>
            </a:r>
            <a:r>
              <a:rPr lang="fr-FR" baseline="0" dirty="0" err="1" smtClean="0"/>
              <a:t>PNSN</a:t>
            </a:r>
            <a:r>
              <a:rPr lang="fr-FR" baseline="0" dirty="0" smtClean="0"/>
              <a:t> </a:t>
            </a:r>
            <a:r>
              <a:rPr lang="fr-FR" sz="1200" kern="1200" dirty="0" smtClean="0">
                <a:solidFill>
                  <a:schemeClr val="tx1"/>
                </a:solidFill>
                <a:effectLst/>
                <a:latin typeface="+mn-lt"/>
                <a:ea typeface="+mn-ea"/>
                <a:cs typeface="+mn-cs"/>
              </a:rPr>
              <a:t>s’inscrit dans les cadres de planification stratégique </a:t>
            </a:r>
            <a:r>
              <a:rPr lang="fr-FR" baseline="0" dirty="0" smtClean="0"/>
              <a:t>existant dont le </a:t>
            </a:r>
            <a:r>
              <a:rPr lang="fr-FR" b="0" baseline="0" dirty="0" smtClean="0"/>
              <a:t>Programme de Développement Économique et Social </a:t>
            </a:r>
            <a:r>
              <a:rPr lang="fr-FR" b="1" baseline="0" dirty="0" smtClean="0"/>
              <a:t>(</a:t>
            </a:r>
            <a:r>
              <a:rPr lang="fr-FR" b="1" baseline="0" dirty="0" err="1" smtClean="0"/>
              <a:t>PDES</a:t>
            </a:r>
            <a:r>
              <a:rPr lang="fr-FR" b="1" baseline="0" dirty="0" smtClean="0"/>
              <a:t> 2017-2021) </a:t>
            </a:r>
            <a:r>
              <a:rPr lang="fr-FR" b="0" baseline="0" dirty="0" smtClean="0"/>
              <a:t>et de celui de </a:t>
            </a:r>
            <a:r>
              <a:rPr lang="fr-FR" b="1" baseline="0" dirty="0" smtClean="0"/>
              <a:t>l’Initiative </a:t>
            </a:r>
            <a:r>
              <a:rPr lang="fr-FR" b="1" baseline="0" dirty="0" err="1" smtClean="0"/>
              <a:t>3N</a:t>
            </a:r>
            <a:r>
              <a:rPr lang="fr-FR" b="1" baseline="0" dirty="0" smtClean="0"/>
              <a:t> (2016-2020) </a:t>
            </a:r>
            <a:r>
              <a:rPr lang="fr-FR" b="0" baseline="0" dirty="0" smtClean="0"/>
              <a:t>au niveau national </a:t>
            </a:r>
            <a:r>
              <a:rPr lang="fr-FR" b="1" baseline="0" dirty="0" smtClean="0"/>
              <a:t>mais aussi aux Objectifs du Développement Durables (</a:t>
            </a:r>
            <a:r>
              <a:rPr lang="fr-FR" b="1" baseline="0" dirty="0" err="1" smtClean="0"/>
              <a:t>ODD</a:t>
            </a:r>
            <a:r>
              <a:rPr lang="fr-FR" b="1" baseline="0" dirty="0" smtClean="0"/>
              <a:t>) </a:t>
            </a:r>
            <a:r>
              <a:rPr lang="fr-FR" b="0" baseline="0" dirty="0" smtClean="0"/>
              <a:t>a l’horizon 2030 </a:t>
            </a:r>
            <a:r>
              <a:rPr lang="fr-FR" b="1" baseline="0" dirty="0" smtClean="0"/>
              <a:t>et l’Initiative Faim Zéro d’ici 2025 </a:t>
            </a:r>
            <a:r>
              <a:rPr lang="fr-FR" b="0" baseline="0" dirty="0" smtClean="0"/>
              <a:t>au niveau mondial </a:t>
            </a:r>
            <a:r>
              <a:rPr lang="fr-FR" b="1" baseline="0" dirty="0" smtClean="0"/>
              <a:t>et la Déclaration de Malabo a l’horizon 2025 </a:t>
            </a:r>
            <a:r>
              <a:rPr lang="fr-FR" b="0" baseline="0" dirty="0" smtClean="0"/>
              <a:t>au niveau continental</a:t>
            </a:r>
            <a:r>
              <a:rPr lang="fr-FR" b="1" baseline="0" dirty="0" smtClean="0"/>
              <a:t>.  </a:t>
            </a:r>
          </a:p>
          <a:p>
            <a:endParaRPr lang="fr-FR" b="1" baseline="0" dirty="0" smtClean="0"/>
          </a:p>
          <a:p>
            <a:r>
              <a:rPr lang="fr-FR" dirty="0" smtClean="0"/>
              <a:t>Sur le plan technique, l’accent  est mis sur </a:t>
            </a:r>
            <a:r>
              <a:rPr lang="fr-FR" b="1" dirty="0" smtClean="0"/>
              <a:t>la potentialisation</a:t>
            </a:r>
            <a:r>
              <a:rPr lang="fr-FR" b="1" baseline="0" dirty="0" smtClean="0"/>
              <a:t> de l’impact a la fois des interventions spécifiques et sensibles à la nutrition</a:t>
            </a:r>
            <a:r>
              <a:rPr lang="fr-FR" baseline="0" dirty="0" smtClean="0"/>
              <a:t>. </a:t>
            </a:r>
            <a:r>
              <a:rPr lang="fr-FR" b="1" baseline="0" dirty="0" smtClean="0"/>
              <a:t>L’urgence, la réhabilitation et le développement </a:t>
            </a:r>
            <a:r>
              <a:rPr lang="fr-FR" baseline="0" dirty="0" smtClean="0"/>
              <a:t>ne doivent pas être séquencés mais au contraire,  ils doivent </a:t>
            </a:r>
            <a:r>
              <a:rPr lang="fr-FR" b="1" baseline="0" dirty="0" smtClean="0"/>
              <a:t>se</a:t>
            </a:r>
            <a:r>
              <a:rPr lang="fr-FR" baseline="0" dirty="0" smtClean="0"/>
              <a:t> </a:t>
            </a:r>
            <a:r>
              <a:rPr lang="fr-FR" b="1" baseline="0" dirty="0" smtClean="0"/>
              <a:t>dérouler simultanément </a:t>
            </a:r>
            <a:r>
              <a:rPr lang="fr-FR" baseline="0" dirty="0" smtClean="0"/>
              <a:t>en considérant la réduction des risques et la mitigation des  catastrophes comme un  élément central de leurs actions et </a:t>
            </a:r>
            <a:r>
              <a:rPr lang="fr-FR" dirty="0" smtClean="0"/>
              <a:t>interventions. </a:t>
            </a:r>
          </a:p>
          <a:p>
            <a:endParaRPr lang="fr-FR" dirty="0" smtClean="0"/>
          </a:p>
          <a:p>
            <a:r>
              <a:rPr lang="fr-FR" dirty="0" smtClean="0"/>
              <a:t>Sur la base d’une,</a:t>
            </a:r>
            <a:r>
              <a:rPr lang="fr-FR" b="1" dirty="0" smtClean="0"/>
              <a:t> analyse de situation approfondie, d’une théorie de changement</a:t>
            </a:r>
            <a:r>
              <a:rPr lang="fr-FR" baseline="0" dirty="0" smtClean="0"/>
              <a:t> et des résultats de plusieurs études complémentaires et d’un mécanisme solide de création de consensus, huit engagements ont été retenus comme socle de la </a:t>
            </a:r>
            <a:r>
              <a:rPr lang="fr-FR" baseline="0" dirty="0" err="1" smtClean="0"/>
              <a:t>PNSN</a:t>
            </a:r>
            <a:r>
              <a:rPr lang="fr-FR" baseline="0" dirty="0" smtClean="0"/>
              <a:t>.  </a:t>
            </a:r>
            <a:r>
              <a:rPr lang="fr-FR" b="1" baseline="0" dirty="0" smtClean="0"/>
              <a:t>Parmi ceux-ci six (6) sont d’ordre technique </a:t>
            </a:r>
            <a:r>
              <a:rPr lang="fr-FR" baseline="0" dirty="0" smtClean="0"/>
              <a:t>et </a:t>
            </a:r>
            <a:r>
              <a:rPr lang="fr-FR" b="1" baseline="0" dirty="0" smtClean="0"/>
              <a:t>deux  (2) sont transversaux dont la Gouvernance. </a:t>
            </a:r>
            <a:r>
              <a:rPr lang="fr-FR" b="0" baseline="0" dirty="0" smtClean="0"/>
              <a:t>Tout ceci est inter-relié dans la perspective </a:t>
            </a:r>
            <a:r>
              <a:rPr lang="fr-FR" b="1" baseline="0" dirty="0" smtClean="0"/>
              <a:t>d’améliorer l’état nutritionnel pour un développement humain et une croissance économique inclusive.</a:t>
            </a:r>
          </a:p>
          <a:p>
            <a:pPr marL="0" lvl="0" indent="0" eaLnBrk="0" fontAlgn="base" hangingPunct="0">
              <a:spcBef>
                <a:spcPct val="20000"/>
              </a:spcBef>
              <a:spcAft>
                <a:spcPct val="0"/>
              </a:spcAft>
              <a:buFontTx/>
              <a:buNone/>
              <a:defRPr/>
            </a:pPr>
            <a:endParaRPr lang="fr-FR" altLang="en-US" sz="1200" b="1" kern="0" dirty="0" smtClean="0">
              <a:solidFill>
                <a:srgbClr val="7030A0"/>
              </a:solidFill>
              <a:latin typeface="Times New Roman"/>
            </a:endParaRPr>
          </a:p>
          <a:p>
            <a:pPr marL="0" lvl="0" indent="0" eaLnBrk="0" fontAlgn="base" hangingPunct="0">
              <a:spcBef>
                <a:spcPct val="20000"/>
              </a:spcBef>
              <a:spcAft>
                <a:spcPct val="0"/>
              </a:spcAft>
              <a:buFontTx/>
              <a:buNone/>
              <a:defRPr/>
            </a:pPr>
            <a:r>
              <a:rPr lang="fr-FR" altLang="en-US" sz="1200" b="1" kern="0" dirty="0" smtClean="0">
                <a:solidFill>
                  <a:srgbClr val="7030A0"/>
                </a:solidFill>
                <a:latin typeface="Times New Roman"/>
              </a:rPr>
              <a:t>1 minute et 15 secondes.</a:t>
            </a:r>
          </a:p>
          <a:p>
            <a:pPr marL="342900" lvl="0" indent="-342900" eaLnBrk="0" fontAlgn="base" hangingPunct="0">
              <a:spcBef>
                <a:spcPct val="20000"/>
              </a:spcBef>
              <a:spcAft>
                <a:spcPct val="0"/>
              </a:spcAft>
              <a:buFontTx/>
              <a:buChar char="•"/>
              <a:defRPr/>
            </a:pPr>
            <a:endParaRPr lang="fr-FR" altLang="en-US" sz="1200" kern="0" dirty="0" smtClean="0">
              <a:solidFill>
                <a:srgbClr val="7030A0"/>
              </a:solidFill>
              <a:latin typeface="Times New Roman"/>
            </a:endParaRPr>
          </a:p>
          <a:p>
            <a:pPr marL="0" lvl="0" indent="0" eaLnBrk="0" fontAlgn="base" hangingPunct="0">
              <a:spcBef>
                <a:spcPct val="20000"/>
              </a:spcBef>
              <a:spcAft>
                <a:spcPct val="0"/>
              </a:spcAft>
              <a:buFontTx/>
              <a:buNone/>
              <a:defRPr/>
            </a:pPr>
            <a:endParaRPr lang="fr-FR" altLang="en-US" sz="1200" kern="0" dirty="0" smtClean="0">
              <a:solidFill>
                <a:srgbClr val="7030A0"/>
              </a:solidFill>
              <a:latin typeface="Times New Roman"/>
            </a:endParaRPr>
          </a:p>
          <a:p>
            <a:endParaRPr lang="fr-FR" b="0" dirty="0"/>
          </a:p>
        </p:txBody>
      </p:sp>
      <p:sp>
        <p:nvSpPr>
          <p:cNvPr id="4" name="Espace réservé du numéro de diapositive 3"/>
          <p:cNvSpPr>
            <a:spLocks noGrp="1"/>
          </p:cNvSpPr>
          <p:nvPr>
            <p:ph type="sldNum" sz="quarter" idx="10"/>
          </p:nvPr>
        </p:nvSpPr>
        <p:spPr/>
        <p:txBody>
          <a:bodyPr/>
          <a:lstStyle/>
          <a:p>
            <a:fld id="{A4B48DAC-8A2D-4825-850C-34E762FB0A5F}" type="slidenum">
              <a:rPr lang="fr-FR" smtClean="0"/>
              <a:pPr/>
              <a:t>15</a:t>
            </a:fld>
            <a:endParaRPr lang="fr-FR"/>
          </a:p>
        </p:txBody>
      </p:sp>
    </p:spTree>
    <p:extLst>
      <p:ext uri="{BB962C8B-B14F-4D97-AF65-F5344CB8AC3E}">
        <p14:creationId xmlns:p14="http://schemas.microsoft.com/office/powerpoint/2010/main" val="19387120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smtClean="0"/>
              <a:t>Diapo 16. Le</a:t>
            </a:r>
            <a:r>
              <a:rPr lang="fr-FR" b="1" baseline="0" dirty="0" smtClean="0"/>
              <a:t> premier e</a:t>
            </a:r>
            <a:r>
              <a:rPr lang="fr-FR" b="1" dirty="0" smtClean="0"/>
              <a:t>ngagement de la </a:t>
            </a:r>
            <a:r>
              <a:rPr lang="fr-FR" b="1" dirty="0" err="1" smtClean="0"/>
              <a:t>PNSN</a:t>
            </a:r>
            <a:r>
              <a:rPr lang="fr-FR" b="1" dirty="0" smtClean="0"/>
              <a:t> porte sur la Gouvernance</a:t>
            </a:r>
          </a:p>
          <a:p>
            <a:endParaRPr lang="fr-FR" b="1" dirty="0" smtClean="0"/>
          </a:p>
          <a:p>
            <a:r>
              <a:rPr lang="fr-FR" b="1" dirty="0" smtClean="0"/>
              <a:t>L’inclusion de la gouvernance </a:t>
            </a:r>
            <a:r>
              <a:rPr lang="fr-FR" b="0" dirty="0" smtClean="0"/>
              <a:t>au service de la nutrition </a:t>
            </a:r>
            <a:r>
              <a:rPr lang="fr-FR" b="1" dirty="0" smtClean="0"/>
              <a:t>dans</a:t>
            </a:r>
            <a:r>
              <a:rPr lang="fr-FR" b="1" baseline="0" dirty="0" smtClean="0"/>
              <a:t> les axes stratégiques ou engagement de la </a:t>
            </a:r>
            <a:r>
              <a:rPr lang="fr-FR" b="1" baseline="0" dirty="0" err="1" smtClean="0"/>
              <a:t>PNSN</a:t>
            </a:r>
            <a:r>
              <a:rPr lang="fr-FR" b="1" baseline="0" dirty="0" smtClean="0"/>
              <a:t> est une avancée majeure </a:t>
            </a:r>
            <a:r>
              <a:rPr lang="fr-FR" b="0" baseline="0" dirty="0" smtClean="0"/>
              <a:t>vers sa reconnaissance comme un domaine important </a:t>
            </a:r>
            <a:r>
              <a:rPr lang="fr-FR" b="1" baseline="0" dirty="0" smtClean="0"/>
              <a:t>pour lutter contre toutes les formes de la malnutrition </a:t>
            </a:r>
            <a:r>
              <a:rPr lang="fr-FR" b="0" baseline="0" dirty="0" smtClean="0"/>
              <a:t>qui accablent le Niger. Ce qui permet </a:t>
            </a:r>
            <a:r>
              <a:rPr lang="fr-FR" b="1" baseline="0" dirty="0" smtClean="0"/>
              <a:t>d’allouer pour la première fois des ressources </a:t>
            </a:r>
            <a:r>
              <a:rPr lang="fr-FR" b="0" baseline="0" dirty="0" smtClean="0"/>
              <a:t>pour </a:t>
            </a:r>
            <a:r>
              <a:rPr lang="fr-FR" b="1" baseline="0" dirty="0" smtClean="0"/>
              <a:t>la bonne gouvernance et la création d’un environnement </a:t>
            </a:r>
            <a:r>
              <a:rPr lang="fr-FR" b="0" baseline="0" dirty="0" smtClean="0"/>
              <a:t>favorable a la nutrition  </a:t>
            </a:r>
          </a:p>
          <a:p>
            <a:endParaRPr lang="fr-FR" b="0" baseline="0" dirty="0" smtClean="0"/>
          </a:p>
          <a:p>
            <a:r>
              <a:rPr lang="fr-FR" b="0" baseline="0" dirty="0" smtClean="0"/>
              <a:t>Les </a:t>
            </a:r>
            <a:r>
              <a:rPr lang="fr-FR" b="1" baseline="0" dirty="0" smtClean="0"/>
              <a:t>directions stratégiques </a:t>
            </a:r>
            <a:r>
              <a:rPr lang="fr-FR" b="0" baseline="0" dirty="0" smtClean="0"/>
              <a:t>de cet engagement sont </a:t>
            </a:r>
            <a:r>
              <a:rPr lang="fr-FR" b="1" baseline="0" dirty="0" smtClean="0"/>
              <a:t>consignées dans la diapo suivante</a:t>
            </a:r>
            <a:r>
              <a:rPr lang="fr-FR" b="0" baseline="0" dirty="0" smtClean="0"/>
              <a:t>.</a:t>
            </a:r>
            <a:endParaRPr lang="fr-FR" b="0" dirty="0" smtClean="0"/>
          </a:p>
          <a:p>
            <a:pPr marL="0" lvl="0" indent="0" eaLnBrk="0" fontAlgn="base" hangingPunct="0">
              <a:spcBef>
                <a:spcPct val="20000"/>
              </a:spcBef>
              <a:spcAft>
                <a:spcPct val="0"/>
              </a:spcAft>
              <a:buFontTx/>
              <a:buNone/>
              <a:defRPr/>
            </a:pPr>
            <a:endParaRPr lang="fr-FR" altLang="en-US" sz="1200" kern="0" dirty="0" smtClean="0">
              <a:solidFill>
                <a:srgbClr val="7030A0"/>
              </a:solidFill>
              <a:latin typeface="Times New Roman"/>
            </a:endParaRPr>
          </a:p>
          <a:p>
            <a:pPr marL="0" lvl="0" indent="0" eaLnBrk="0" fontAlgn="base" hangingPunct="0">
              <a:spcBef>
                <a:spcPct val="20000"/>
              </a:spcBef>
              <a:spcAft>
                <a:spcPct val="0"/>
              </a:spcAft>
              <a:buFontTx/>
              <a:buNone/>
              <a:defRPr/>
            </a:pPr>
            <a:r>
              <a:rPr lang="fr-FR" altLang="en-US" sz="1200" b="1" kern="0" dirty="0" smtClean="0">
                <a:solidFill>
                  <a:srgbClr val="7030A0"/>
                </a:solidFill>
                <a:latin typeface="Times New Roman"/>
              </a:rPr>
              <a:t>30 secondes</a:t>
            </a:r>
            <a:r>
              <a:rPr lang="fr-FR" altLang="en-US" sz="1200" kern="0" dirty="0" smtClean="0">
                <a:solidFill>
                  <a:srgbClr val="7030A0"/>
                </a:solidFill>
                <a:latin typeface="Times New Roman"/>
              </a:rPr>
              <a:t>.</a:t>
            </a:r>
          </a:p>
          <a:p>
            <a:pPr marL="342900" lvl="0" indent="-342900" eaLnBrk="0" fontAlgn="base" hangingPunct="0">
              <a:spcBef>
                <a:spcPct val="20000"/>
              </a:spcBef>
              <a:spcAft>
                <a:spcPct val="0"/>
              </a:spcAft>
              <a:buFontTx/>
              <a:buChar char="•"/>
              <a:defRPr/>
            </a:pPr>
            <a:endParaRPr lang="fr-FR" altLang="en-US" sz="1200" kern="0" dirty="0" smtClean="0">
              <a:solidFill>
                <a:srgbClr val="7030A0"/>
              </a:solidFill>
              <a:latin typeface="Times New Roman"/>
            </a:endParaRPr>
          </a:p>
          <a:p>
            <a:pPr marL="0" lvl="0" indent="0" eaLnBrk="0" fontAlgn="base" hangingPunct="0">
              <a:spcBef>
                <a:spcPct val="20000"/>
              </a:spcBef>
              <a:spcAft>
                <a:spcPct val="0"/>
              </a:spcAft>
              <a:buFontTx/>
              <a:buNone/>
              <a:defRPr/>
            </a:pPr>
            <a:endParaRPr lang="fr-FR" altLang="en-US" sz="1200" kern="0" dirty="0" smtClean="0">
              <a:solidFill>
                <a:srgbClr val="7030A0"/>
              </a:solidFill>
              <a:latin typeface="Times New Roman"/>
            </a:endParaRPr>
          </a:p>
          <a:p>
            <a:endParaRPr lang="fr-FR" b="0" dirty="0"/>
          </a:p>
        </p:txBody>
      </p:sp>
      <p:sp>
        <p:nvSpPr>
          <p:cNvPr id="4" name="Espace réservé du numéro de diapositive 3"/>
          <p:cNvSpPr>
            <a:spLocks noGrp="1"/>
          </p:cNvSpPr>
          <p:nvPr>
            <p:ph type="sldNum" sz="quarter" idx="10"/>
          </p:nvPr>
        </p:nvSpPr>
        <p:spPr/>
        <p:txBody>
          <a:bodyPr/>
          <a:lstStyle/>
          <a:p>
            <a:fld id="{A4B48DAC-8A2D-4825-850C-34E762FB0A5F}" type="slidenum">
              <a:rPr lang="fr-FR" smtClean="0"/>
              <a:pPr/>
              <a:t>16</a:t>
            </a:fld>
            <a:endParaRPr lang="fr-FR"/>
          </a:p>
        </p:txBody>
      </p:sp>
    </p:spTree>
    <p:extLst>
      <p:ext uri="{BB962C8B-B14F-4D97-AF65-F5344CB8AC3E}">
        <p14:creationId xmlns:p14="http://schemas.microsoft.com/office/powerpoint/2010/main" val="25988551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1" kern="1200" dirty="0" smtClean="0">
                <a:solidFill>
                  <a:schemeClr val="tx1"/>
                </a:solidFill>
                <a:effectLst/>
                <a:latin typeface="+mn-lt"/>
                <a:ea typeface="+mn-ea"/>
                <a:cs typeface="+mn-cs"/>
              </a:rPr>
              <a:t>Diapo 17. les Directions Stratégiques retenues</a:t>
            </a:r>
          </a:p>
          <a:p>
            <a:endParaRPr lang="fr-FR" sz="1200" b="1" kern="1200" dirty="0" smtClean="0">
              <a:solidFill>
                <a:schemeClr val="tx1"/>
              </a:solidFill>
              <a:effectLst/>
              <a:latin typeface="+mn-lt"/>
              <a:ea typeface="+mn-ea"/>
              <a:cs typeface="+mn-cs"/>
            </a:endParaRPr>
          </a:p>
          <a:p>
            <a:pPr eaLnBrk="0" hangingPunct="0"/>
            <a:r>
              <a:rPr lang="fr-FR" sz="1200" b="0" kern="1200" dirty="0" smtClean="0">
                <a:solidFill>
                  <a:schemeClr val="tx1"/>
                </a:solidFill>
                <a:effectLst/>
                <a:latin typeface="+mn-lt"/>
                <a:ea typeface="+mn-ea"/>
                <a:cs typeface="+mn-cs"/>
              </a:rPr>
              <a:t>Les Directions Stratégiques retenues de la </a:t>
            </a:r>
            <a:r>
              <a:rPr lang="fr-FR" sz="1200" b="0" kern="1200" dirty="0" err="1" smtClean="0">
                <a:solidFill>
                  <a:schemeClr val="tx1"/>
                </a:solidFill>
                <a:effectLst/>
                <a:latin typeface="+mn-lt"/>
                <a:ea typeface="+mn-ea"/>
                <a:cs typeface="+mn-cs"/>
              </a:rPr>
              <a:t>PNSN</a:t>
            </a:r>
            <a:r>
              <a:rPr lang="fr-FR" sz="1200" b="0" kern="1200" dirty="0" smtClean="0">
                <a:solidFill>
                  <a:schemeClr val="tx1"/>
                </a:solidFill>
                <a:effectLst/>
                <a:latin typeface="+mn-lt"/>
                <a:ea typeface="+mn-ea"/>
                <a:cs typeface="+mn-cs"/>
              </a:rPr>
              <a:t> retenues</a:t>
            </a:r>
            <a:r>
              <a:rPr lang="fr-FR" sz="1200" b="0" kern="1200" baseline="0" dirty="0" smtClean="0">
                <a:solidFill>
                  <a:schemeClr val="tx1"/>
                </a:solidFill>
                <a:effectLst/>
                <a:latin typeface="+mn-lt"/>
                <a:ea typeface="+mn-ea"/>
                <a:cs typeface="+mn-cs"/>
              </a:rPr>
              <a:t> sont de :</a:t>
            </a:r>
          </a:p>
          <a:p>
            <a:pPr eaLnBrk="0" hangingPunct="0"/>
            <a:endParaRPr lang="fr-FR" sz="1200" b="0" kern="1200" dirty="0" smtClean="0">
              <a:solidFill>
                <a:schemeClr val="tx1"/>
              </a:solidFill>
              <a:effectLst/>
              <a:latin typeface="+mn-lt"/>
              <a:ea typeface="+mn-ea"/>
              <a:cs typeface="+mn-cs"/>
            </a:endParaRPr>
          </a:p>
          <a:p>
            <a:pPr marL="171450" lvl="0" indent="-171450" eaLnBrk="0" hangingPunct="0">
              <a:buFont typeface="Arial" panose="020B0604020202020204" pitchFamily="34" charset="0"/>
              <a:buChar char="•"/>
            </a:pPr>
            <a:r>
              <a:rPr lang="fr-FR" sz="1200" kern="1200" dirty="0" smtClean="0">
                <a:solidFill>
                  <a:schemeClr val="tx1"/>
                </a:solidFill>
                <a:effectLst/>
                <a:latin typeface="+mn-lt"/>
                <a:ea typeface="+mn-ea"/>
                <a:cs typeface="+mn-cs"/>
              </a:rPr>
              <a:t>Vulgariser et mettre en œuvre la </a:t>
            </a:r>
            <a:r>
              <a:rPr lang="fr-FR" sz="1200" kern="1200" dirty="0" err="1" smtClean="0">
                <a:solidFill>
                  <a:schemeClr val="tx1"/>
                </a:solidFill>
                <a:effectLst/>
                <a:latin typeface="+mn-lt"/>
                <a:ea typeface="+mn-ea"/>
                <a:cs typeface="+mn-cs"/>
              </a:rPr>
              <a:t>PNSN</a:t>
            </a:r>
            <a:r>
              <a:rPr lang="fr-FR" sz="1200" kern="1200" dirty="0" smtClean="0">
                <a:solidFill>
                  <a:schemeClr val="tx1"/>
                </a:solidFill>
                <a:effectLst/>
                <a:latin typeface="+mn-lt"/>
                <a:ea typeface="+mn-ea"/>
                <a:cs typeface="+mn-cs"/>
              </a:rPr>
              <a:t> à tous les niveaux, à travers des instances de gouvernance et de coordination stratégiques et techniques sectorielles et multisectorielles fonctionnelles ;</a:t>
            </a:r>
          </a:p>
          <a:p>
            <a:pPr marL="171450" lvl="0" indent="-171450" eaLnBrk="0" hangingPunct="0">
              <a:buFont typeface="Arial" panose="020B0604020202020204" pitchFamily="34" charset="0"/>
              <a:buChar char="•"/>
            </a:pPr>
            <a:r>
              <a:rPr lang="fr-FR" sz="1200" kern="1200" dirty="0" smtClean="0">
                <a:solidFill>
                  <a:schemeClr val="tx1"/>
                </a:solidFill>
                <a:effectLst/>
                <a:latin typeface="+mn-lt"/>
                <a:ea typeface="+mn-ea"/>
                <a:cs typeface="+mn-cs"/>
              </a:rPr>
              <a:t>Assurer à tous les niveaux la synergie des actions, la </a:t>
            </a:r>
            <a:r>
              <a:rPr lang="fr-FR" sz="1200" kern="1200" dirty="0" err="1" smtClean="0">
                <a:solidFill>
                  <a:schemeClr val="tx1"/>
                </a:solidFill>
                <a:effectLst/>
                <a:latin typeface="+mn-lt"/>
                <a:ea typeface="+mn-ea"/>
                <a:cs typeface="+mn-cs"/>
              </a:rPr>
              <a:t>redevabilité</a:t>
            </a:r>
            <a:r>
              <a:rPr lang="fr-FR" sz="1200" kern="1200" dirty="0" smtClean="0">
                <a:solidFill>
                  <a:schemeClr val="tx1"/>
                </a:solidFill>
                <a:effectLst/>
                <a:latin typeface="+mn-lt"/>
                <a:ea typeface="+mn-ea"/>
                <a:cs typeface="+mn-cs"/>
              </a:rPr>
              <a:t> / les connaissances sur l’utilisation de la </a:t>
            </a:r>
            <a:r>
              <a:rPr lang="fr-FR" sz="1200" kern="1200" dirty="0" err="1" smtClean="0">
                <a:solidFill>
                  <a:schemeClr val="tx1"/>
                </a:solidFill>
                <a:effectLst/>
                <a:latin typeface="+mn-lt"/>
                <a:ea typeface="+mn-ea"/>
                <a:cs typeface="+mn-cs"/>
              </a:rPr>
              <a:t>PNSN</a:t>
            </a:r>
            <a:r>
              <a:rPr lang="fr-FR" sz="1200" kern="1200" dirty="0" smtClean="0">
                <a:solidFill>
                  <a:schemeClr val="tx1"/>
                </a:solidFill>
                <a:effectLst/>
                <a:latin typeface="+mn-lt"/>
                <a:ea typeface="+mn-ea"/>
                <a:cs typeface="+mn-cs"/>
              </a:rPr>
              <a:t>, ainsi que son appropriation ;</a:t>
            </a:r>
          </a:p>
          <a:p>
            <a:pPr marL="171450" lvl="0" indent="-171450" eaLnBrk="0" hangingPunct="0">
              <a:buFont typeface="Arial" panose="020B0604020202020204" pitchFamily="34" charset="0"/>
              <a:buChar char="•"/>
            </a:pPr>
            <a:r>
              <a:rPr lang="fr-FR" sz="1200" kern="1200" dirty="0" smtClean="0">
                <a:solidFill>
                  <a:schemeClr val="tx1"/>
                </a:solidFill>
                <a:effectLst/>
                <a:latin typeface="+mn-lt"/>
                <a:ea typeface="+mn-ea"/>
                <a:cs typeface="+mn-cs"/>
              </a:rPr>
              <a:t>Rendre disponibles les données et les évidences de qualité sur la nutrition à tous les niveaux pour aider la prise de décision ;</a:t>
            </a:r>
          </a:p>
          <a:p>
            <a:pPr marL="171450" lvl="0" indent="-171450" eaLnBrk="0" hangingPunct="0">
              <a:buFont typeface="Arial" panose="020B0604020202020204" pitchFamily="34" charset="0"/>
              <a:buChar char="•"/>
            </a:pPr>
            <a:r>
              <a:rPr lang="fr-FR" sz="1200" kern="1200" dirty="0" smtClean="0">
                <a:solidFill>
                  <a:schemeClr val="tx1"/>
                </a:solidFill>
                <a:effectLst/>
                <a:latin typeface="+mn-lt"/>
                <a:ea typeface="+mn-ea"/>
                <a:cs typeface="+mn-cs"/>
              </a:rPr>
              <a:t>Réviser les principales politiques, stratégies et plans d’actions sectoriels et multisectoriels pour qu’ils intègrent la sécurité nutritionnelle ;</a:t>
            </a:r>
          </a:p>
          <a:p>
            <a:pPr marL="0" lvl="0" indent="0" eaLnBrk="0" fontAlgn="base" hangingPunct="0">
              <a:spcBef>
                <a:spcPct val="20000"/>
              </a:spcBef>
              <a:spcAft>
                <a:spcPct val="0"/>
              </a:spcAft>
              <a:buFontTx/>
              <a:buNone/>
              <a:defRPr/>
            </a:pPr>
            <a:r>
              <a:rPr lang="fr-FR" altLang="en-US" sz="1200" kern="0" dirty="0" smtClean="0">
                <a:solidFill>
                  <a:srgbClr val="7030A0"/>
                </a:solidFill>
                <a:latin typeface="Times New Roman"/>
              </a:rPr>
              <a:t> </a:t>
            </a:r>
          </a:p>
          <a:p>
            <a:pPr marL="0" lvl="0" indent="0" eaLnBrk="0" fontAlgn="base" hangingPunct="0">
              <a:spcBef>
                <a:spcPct val="20000"/>
              </a:spcBef>
              <a:spcAft>
                <a:spcPct val="0"/>
              </a:spcAft>
              <a:buFontTx/>
              <a:buNone/>
              <a:defRPr/>
            </a:pPr>
            <a:r>
              <a:rPr lang="fr-FR" altLang="en-US" sz="1200" b="1" kern="0" dirty="0" smtClean="0">
                <a:solidFill>
                  <a:srgbClr val="7030A0"/>
                </a:solidFill>
                <a:latin typeface="Times New Roman"/>
              </a:rPr>
              <a:t>40 secondes</a:t>
            </a:r>
            <a:r>
              <a:rPr lang="fr-FR" altLang="en-US" sz="1200" kern="0" dirty="0" smtClean="0">
                <a:solidFill>
                  <a:srgbClr val="7030A0"/>
                </a:solidFill>
                <a:latin typeface="Times New Roman"/>
              </a:rPr>
              <a:t>.</a:t>
            </a:r>
          </a:p>
          <a:p>
            <a:pPr marL="342900" lvl="0" indent="-342900" eaLnBrk="0" fontAlgn="base" hangingPunct="0">
              <a:spcBef>
                <a:spcPct val="20000"/>
              </a:spcBef>
              <a:spcAft>
                <a:spcPct val="0"/>
              </a:spcAft>
              <a:buFontTx/>
              <a:buChar char="•"/>
              <a:defRPr/>
            </a:pPr>
            <a:endParaRPr lang="fr-FR" altLang="en-US" sz="1200" kern="0" dirty="0" smtClean="0">
              <a:solidFill>
                <a:srgbClr val="7030A0"/>
              </a:solidFill>
              <a:latin typeface="Times New Roman"/>
            </a:endParaRPr>
          </a:p>
          <a:p>
            <a:pPr marL="0" lvl="0" indent="0" eaLnBrk="0" fontAlgn="base" hangingPunct="0">
              <a:spcBef>
                <a:spcPct val="20000"/>
              </a:spcBef>
              <a:spcAft>
                <a:spcPct val="0"/>
              </a:spcAft>
              <a:buFontTx/>
              <a:buNone/>
              <a:defRPr/>
            </a:pPr>
            <a:endParaRPr lang="fr-FR" altLang="en-US" sz="1200" kern="0" dirty="0" smtClean="0">
              <a:solidFill>
                <a:srgbClr val="7030A0"/>
              </a:solidFill>
              <a:latin typeface="Times New Roman"/>
            </a:endParaRPr>
          </a:p>
          <a:p>
            <a:endParaRPr lang="fr-FR" b="0" dirty="0"/>
          </a:p>
        </p:txBody>
      </p:sp>
      <p:sp>
        <p:nvSpPr>
          <p:cNvPr id="4" name="Espace réservé du numéro de diapositive 3"/>
          <p:cNvSpPr>
            <a:spLocks noGrp="1"/>
          </p:cNvSpPr>
          <p:nvPr>
            <p:ph type="sldNum" sz="quarter" idx="10"/>
          </p:nvPr>
        </p:nvSpPr>
        <p:spPr/>
        <p:txBody>
          <a:bodyPr/>
          <a:lstStyle/>
          <a:p>
            <a:fld id="{A4B48DAC-8A2D-4825-850C-34E762FB0A5F}" type="slidenum">
              <a:rPr lang="fr-FR" smtClean="0"/>
              <a:pPr/>
              <a:t>17</a:t>
            </a:fld>
            <a:endParaRPr lang="fr-FR"/>
          </a:p>
        </p:txBody>
      </p:sp>
    </p:spTree>
    <p:extLst>
      <p:ext uri="{BB962C8B-B14F-4D97-AF65-F5344CB8AC3E}">
        <p14:creationId xmlns:p14="http://schemas.microsoft.com/office/powerpoint/2010/main" val="40227525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kern="1200" dirty="0" smtClean="0">
                <a:solidFill>
                  <a:schemeClr val="tx1"/>
                </a:solidFill>
                <a:effectLst/>
                <a:latin typeface="+mn-lt"/>
                <a:ea typeface="+mn-ea"/>
                <a:cs typeface="+mn-cs"/>
              </a:rPr>
              <a:t> </a:t>
            </a:r>
            <a:r>
              <a:rPr lang="fr-FR" sz="1200" b="1" kern="1200" dirty="0" smtClean="0">
                <a:solidFill>
                  <a:schemeClr val="tx1"/>
                </a:solidFill>
                <a:effectLst/>
                <a:latin typeface="+mn-lt"/>
                <a:ea typeface="+mn-ea"/>
                <a:cs typeface="+mn-cs"/>
              </a:rPr>
              <a:t>Diapo</a:t>
            </a:r>
            <a:r>
              <a:rPr lang="fr-FR" sz="1200" b="1" kern="1200" baseline="0" dirty="0" smtClean="0">
                <a:solidFill>
                  <a:schemeClr val="tx1"/>
                </a:solidFill>
                <a:effectLst/>
                <a:latin typeface="+mn-lt"/>
                <a:ea typeface="+mn-ea"/>
                <a:cs typeface="+mn-cs"/>
              </a:rPr>
              <a:t> 18. Les Directions Stratégiques retenues (suite &amp; fin)</a:t>
            </a:r>
            <a:r>
              <a:rPr lang="fr-FR" sz="1200" b="1" kern="1200" dirty="0" smtClean="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kern="1200" dirty="0" smtClean="0">
              <a:solidFill>
                <a:schemeClr val="tx1"/>
              </a:solidFill>
              <a:effectLst/>
              <a:latin typeface="+mn-lt"/>
              <a:ea typeface="+mn-ea"/>
              <a:cs typeface="+mn-cs"/>
            </a:endParaRPr>
          </a:p>
          <a:p>
            <a:pPr marL="171450" lvl="0" indent="-171450" eaLnBrk="0" hangingPunct="0">
              <a:buFont typeface="Arial" panose="020B0604020202020204" pitchFamily="34" charset="0"/>
              <a:buChar char="•"/>
            </a:pPr>
            <a:r>
              <a:rPr lang="fr-FR" sz="1200" b="1" kern="1200" dirty="0" smtClean="0">
                <a:solidFill>
                  <a:schemeClr val="tx1"/>
                </a:solidFill>
                <a:effectLst/>
                <a:latin typeface="+mn-lt"/>
                <a:ea typeface="+mn-ea"/>
                <a:cs typeface="+mn-cs"/>
              </a:rPr>
              <a:t>Renforcer les capacités des acteurs </a:t>
            </a:r>
            <a:r>
              <a:rPr lang="fr-FR" sz="1200" kern="1200" dirty="0" smtClean="0">
                <a:solidFill>
                  <a:schemeClr val="tx1"/>
                </a:solidFill>
                <a:effectLst/>
                <a:latin typeface="+mn-lt"/>
                <a:ea typeface="+mn-ea"/>
                <a:cs typeface="+mn-cs"/>
              </a:rPr>
              <a:t>à tous les niveaux, facilitant la mise en œuvre efficace de la </a:t>
            </a:r>
            <a:r>
              <a:rPr lang="fr-FR" sz="1200" kern="1200" dirty="0" err="1" smtClean="0">
                <a:solidFill>
                  <a:schemeClr val="tx1"/>
                </a:solidFill>
                <a:effectLst/>
                <a:latin typeface="+mn-lt"/>
                <a:ea typeface="+mn-ea"/>
                <a:cs typeface="+mn-cs"/>
              </a:rPr>
              <a:t>PNSN</a:t>
            </a:r>
            <a:r>
              <a:rPr lang="fr-FR" sz="1200" kern="1200" dirty="0" smtClean="0">
                <a:solidFill>
                  <a:schemeClr val="tx1"/>
                </a:solidFill>
                <a:effectLst/>
                <a:latin typeface="+mn-lt"/>
                <a:ea typeface="+mn-ea"/>
                <a:cs typeface="+mn-cs"/>
              </a:rPr>
              <a:t> ;</a:t>
            </a:r>
          </a:p>
          <a:p>
            <a:pPr marL="171450" lvl="0" indent="-171450" eaLnBrk="0" hangingPunct="0">
              <a:buFont typeface="Arial" panose="020B0604020202020204" pitchFamily="34" charset="0"/>
              <a:buChar char="•"/>
            </a:pPr>
            <a:r>
              <a:rPr lang="fr-FR" sz="1200" b="1" kern="1200" dirty="0" smtClean="0">
                <a:solidFill>
                  <a:schemeClr val="tx1"/>
                </a:solidFill>
                <a:effectLst/>
                <a:latin typeface="+mn-lt"/>
                <a:ea typeface="+mn-ea"/>
                <a:cs typeface="+mn-cs"/>
              </a:rPr>
              <a:t>Mobiliser les financements requis </a:t>
            </a:r>
            <a:r>
              <a:rPr lang="fr-FR" sz="1200" kern="1200" dirty="0" smtClean="0">
                <a:solidFill>
                  <a:schemeClr val="tx1"/>
                </a:solidFill>
                <a:effectLst/>
                <a:latin typeface="+mn-lt"/>
                <a:ea typeface="+mn-ea"/>
                <a:cs typeface="+mn-cs"/>
              </a:rPr>
              <a:t>pour la mise en œuvre de la </a:t>
            </a:r>
            <a:r>
              <a:rPr lang="fr-FR" sz="1200" kern="1200" dirty="0" err="1" smtClean="0">
                <a:solidFill>
                  <a:schemeClr val="tx1"/>
                </a:solidFill>
                <a:effectLst/>
                <a:latin typeface="+mn-lt"/>
                <a:ea typeface="+mn-ea"/>
                <a:cs typeface="+mn-cs"/>
              </a:rPr>
              <a:t>PNSN</a:t>
            </a:r>
            <a:r>
              <a:rPr lang="fr-FR" sz="1200" kern="1200" dirty="0" smtClean="0">
                <a:solidFill>
                  <a:schemeClr val="tx1"/>
                </a:solidFill>
                <a:effectLst/>
                <a:latin typeface="+mn-lt"/>
                <a:ea typeface="+mn-ea"/>
                <a:cs typeface="+mn-cs"/>
              </a:rPr>
              <a:t> et les utiliser de manière efficace et efficiente ;</a:t>
            </a:r>
          </a:p>
          <a:p>
            <a:pPr marL="171450" lvl="0" indent="-171450" eaLnBrk="0" hangingPunct="0">
              <a:buFont typeface="Arial" panose="020B0604020202020204" pitchFamily="34" charset="0"/>
              <a:buChar char="•"/>
            </a:pPr>
            <a:r>
              <a:rPr lang="fr-FR" sz="1200" b="1" kern="1200" dirty="0" smtClean="0">
                <a:solidFill>
                  <a:schemeClr val="tx1"/>
                </a:solidFill>
                <a:effectLst/>
                <a:latin typeface="+mn-lt"/>
                <a:ea typeface="+mn-ea"/>
                <a:cs typeface="+mn-cs"/>
              </a:rPr>
              <a:t>Favoriser l’engagement des décideurs</a:t>
            </a:r>
            <a:r>
              <a:rPr lang="fr-FR" sz="1200" kern="1200" dirty="0" smtClean="0">
                <a:solidFill>
                  <a:schemeClr val="tx1"/>
                </a:solidFill>
                <a:effectLst/>
                <a:latin typeface="+mn-lt"/>
                <a:ea typeface="+mn-ea"/>
                <a:cs typeface="+mn-cs"/>
              </a:rPr>
              <a:t>, des Partenaires Techniques et Financiers et des leaders d’opinion pour la sécurité nutritionnelle.</a:t>
            </a:r>
          </a:p>
          <a:p>
            <a:pPr marL="0" lvl="0" indent="0" eaLnBrk="0" fontAlgn="base" hangingPunct="0">
              <a:spcBef>
                <a:spcPct val="20000"/>
              </a:spcBef>
              <a:spcAft>
                <a:spcPct val="0"/>
              </a:spcAft>
              <a:buFontTx/>
              <a:buNone/>
              <a:defRPr/>
            </a:pPr>
            <a:endParaRPr lang="fr-FR" altLang="en-US" sz="1200" kern="0" dirty="0" smtClean="0">
              <a:solidFill>
                <a:srgbClr val="7030A0"/>
              </a:solidFill>
              <a:latin typeface="Times New Roman"/>
            </a:endParaRPr>
          </a:p>
          <a:p>
            <a:pPr marL="0" lvl="0" indent="0" eaLnBrk="0" fontAlgn="base" hangingPunct="0">
              <a:spcBef>
                <a:spcPct val="20000"/>
              </a:spcBef>
              <a:spcAft>
                <a:spcPct val="0"/>
              </a:spcAft>
              <a:buFontTx/>
              <a:buNone/>
              <a:defRPr/>
            </a:pPr>
            <a:r>
              <a:rPr lang="fr-FR" altLang="en-US" sz="1200" b="1" kern="0" dirty="0" smtClean="0">
                <a:solidFill>
                  <a:srgbClr val="7030A0"/>
                </a:solidFill>
                <a:latin typeface="Times New Roman"/>
              </a:rPr>
              <a:t>15 secondes</a:t>
            </a:r>
            <a:r>
              <a:rPr lang="fr-FR" altLang="en-US" sz="1200" kern="0" dirty="0" smtClean="0">
                <a:solidFill>
                  <a:srgbClr val="7030A0"/>
                </a:solidFill>
                <a:latin typeface="Times New Roman"/>
              </a:rPr>
              <a:t>.</a:t>
            </a:r>
          </a:p>
          <a:p>
            <a:pPr marL="342900" lvl="0" indent="-342900" eaLnBrk="0" fontAlgn="base" hangingPunct="0">
              <a:spcBef>
                <a:spcPct val="20000"/>
              </a:spcBef>
              <a:spcAft>
                <a:spcPct val="0"/>
              </a:spcAft>
              <a:buFontTx/>
              <a:buChar char="•"/>
              <a:defRPr/>
            </a:pPr>
            <a:endParaRPr lang="fr-FR" altLang="en-US" sz="1200" kern="0" dirty="0" smtClean="0">
              <a:solidFill>
                <a:srgbClr val="7030A0"/>
              </a:solidFill>
              <a:latin typeface="Times New Roman"/>
            </a:endParaRPr>
          </a:p>
          <a:p>
            <a:pPr marL="0" lvl="0" indent="0" eaLnBrk="0" fontAlgn="base" hangingPunct="0">
              <a:spcBef>
                <a:spcPct val="20000"/>
              </a:spcBef>
              <a:spcAft>
                <a:spcPct val="0"/>
              </a:spcAft>
              <a:buFontTx/>
              <a:buNone/>
              <a:defRPr/>
            </a:pPr>
            <a:endParaRPr lang="fr-FR" altLang="en-US" sz="1200" kern="0" dirty="0" smtClean="0">
              <a:solidFill>
                <a:srgbClr val="7030A0"/>
              </a:solidFill>
              <a:latin typeface="Times New Roman"/>
            </a:endParaRPr>
          </a:p>
          <a:p>
            <a:endParaRPr lang="fr-FR" b="0" dirty="0"/>
          </a:p>
        </p:txBody>
      </p:sp>
      <p:sp>
        <p:nvSpPr>
          <p:cNvPr id="4" name="Espace réservé du numéro de diapositive 3"/>
          <p:cNvSpPr>
            <a:spLocks noGrp="1"/>
          </p:cNvSpPr>
          <p:nvPr>
            <p:ph type="sldNum" sz="quarter" idx="10"/>
          </p:nvPr>
        </p:nvSpPr>
        <p:spPr/>
        <p:txBody>
          <a:bodyPr/>
          <a:lstStyle/>
          <a:p>
            <a:fld id="{A4B48DAC-8A2D-4825-850C-34E762FB0A5F}" type="slidenum">
              <a:rPr lang="fr-FR" smtClean="0"/>
              <a:pPr/>
              <a:t>18</a:t>
            </a:fld>
            <a:endParaRPr lang="fr-FR"/>
          </a:p>
        </p:txBody>
      </p:sp>
    </p:spTree>
    <p:extLst>
      <p:ext uri="{BB962C8B-B14F-4D97-AF65-F5344CB8AC3E}">
        <p14:creationId xmlns:p14="http://schemas.microsoft.com/office/powerpoint/2010/main" val="19305726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eaLnBrk="0" hangingPunct="0"/>
            <a:r>
              <a:rPr lang="fr-FR" sz="1200" b="1" kern="1200" dirty="0" smtClean="0">
                <a:solidFill>
                  <a:schemeClr val="tx1"/>
                </a:solidFill>
                <a:effectLst/>
                <a:latin typeface="+mn-lt"/>
                <a:ea typeface="+mn-ea"/>
                <a:cs typeface="+mn-cs"/>
              </a:rPr>
              <a:t>Diapo 19.</a:t>
            </a:r>
            <a:r>
              <a:rPr lang="fr-FR" sz="1200" b="1" kern="1200" baseline="0" dirty="0" smtClean="0">
                <a:solidFill>
                  <a:schemeClr val="tx1"/>
                </a:solidFill>
                <a:effectLst/>
                <a:latin typeface="+mn-lt"/>
                <a:ea typeface="+mn-ea"/>
                <a:cs typeface="+mn-cs"/>
              </a:rPr>
              <a:t> </a:t>
            </a:r>
            <a:r>
              <a:rPr lang="fr-FR" sz="1200" b="1" kern="1200" dirty="0" err="1" smtClean="0">
                <a:solidFill>
                  <a:schemeClr val="tx1"/>
                </a:solidFill>
                <a:effectLst/>
                <a:latin typeface="+mn-lt"/>
                <a:ea typeface="+mn-ea"/>
                <a:cs typeface="+mn-cs"/>
              </a:rPr>
              <a:t>Redevabilité</a:t>
            </a:r>
            <a:r>
              <a:rPr lang="fr-FR" sz="1200" b="1" kern="1200" dirty="0" smtClean="0">
                <a:solidFill>
                  <a:schemeClr val="tx1"/>
                </a:solidFill>
                <a:effectLst/>
                <a:latin typeface="+mn-lt"/>
                <a:ea typeface="+mn-ea"/>
                <a:cs typeface="+mn-cs"/>
              </a:rPr>
              <a:t> des secteurs</a:t>
            </a:r>
            <a:r>
              <a:rPr lang="fr-FR" sz="1200" kern="1200" dirty="0" smtClean="0">
                <a:solidFill>
                  <a:schemeClr val="tx1"/>
                </a:solidFill>
                <a:effectLst/>
                <a:latin typeface="+mn-lt"/>
                <a:ea typeface="+mn-ea"/>
                <a:cs typeface="+mn-cs"/>
              </a:rPr>
              <a:t>.</a:t>
            </a:r>
          </a:p>
          <a:p>
            <a:pPr eaLnBrk="0" hangingPunct="0"/>
            <a:endParaRPr lang="fr-FR" sz="1200" kern="1200" dirty="0" smtClean="0">
              <a:solidFill>
                <a:schemeClr val="tx1"/>
              </a:solidFill>
              <a:effectLst/>
              <a:latin typeface="+mn-lt"/>
              <a:ea typeface="+mn-ea"/>
              <a:cs typeface="+mn-cs"/>
            </a:endParaRPr>
          </a:p>
          <a:p>
            <a:pPr eaLnBrk="0" hangingPunct="0"/>
            <a:r>
              <a:rPr lang="fr-FR" sz="1200" kern="1200" dirty="0" smtClean="0">
                <a:solidFill>
                  <a:schemeClr val="tx1"/>
                </a:solidFill>
                <a:effectLst/>
                <a:latin typeface="+mn-lt"/>
                <a:ea typeface="+mn-ea"/>
                <a:cs typeface="+mn-cs"/>
              </a:rPr>
              <a:t>Ce cadre conceptuel permet de mieux comprendre la collaboration et la coordination entre secteurs et acteurs et l’articulation pratique de la </a:t>
            </a:r>
            <a:r>
              <a:rPr lang="fr-FR" sz="1200" kern="1200" dirty="0" err="1" smtClean="0">
                <a:solidFill>
                  <a:schemeClr val="tx1"/>
                </a:solidFill>
                <a:effectLst/>
                <a:latin typeface="+mn-lt"/>
                <a:ea typeface="+mn-ea"/>
                <a:cs typeface="+mn-cs"/>
              </a:rPr>
              <a:t>multisectorialité</a:t>
            </a:r>
            <a:r>
              <a:rPr lang="fr-FR" sz="1200" kern="1200" dirty="0" smtClean="0">
                <a:solidFill>
                  <a:schemeClr val="tx1"/>
                </a:solidFill>
                <a:effectLst/>
                <a:latin typeface="+mn-lt"/>
                <a:ea typeface="+mn-ea"/>
                <a:cs typeface="+mn-cs"/>
              </a:rPr>
              <a:t>.</a:t>
            </a:r>
          </a:p>
          <a:p>
            <a:pPr eaLnBrk="0" hangingPunct="0"/>
            <a:endParaRPr lang="fr-FR" sz="1200" kern="1200" dirty="0" smtClean="0">
              <a:solidFill>
                <a:schemeClr val="tx1"/>
              </a:solidFill>
              <a:effectLst/>
              <a:latin typeface="+mn-lt"/>
              <a:ea typeface="+mn-ea"/>
              <a:cs typeface="+mn-cs"/>
            </a:endParaRPr>
          </a:p>
          <a:p>
            <a:pPr eaLnBrk="0" hangingPunct="0"/>
            <a:r>
              <a:rPr lang="fr-FR" sz="1200" b="1" kern="1200" dirty="0" smtClean="0">
                <a:solidFill>
                  <a:schemeClr val="tx1"/>
                </a:solidFill>
                <a:effectLst/>
                <a:latin typeface="+mn-lt"/>
                <a:ea typeface="+mn-ea"/>
                <a:cs typeface="+mn-cs"/>
              </a:rPr>
              <a:t>Le </a:t>
            </a:r>
            <a:r>
              <a:rPr lang="fr-FR" sz="1200" b="1" kern="1200" dirty="0" err="1" smtClean="0">
                <a:solidFill>
                  <a:schemeClr val="tx1"/>
                </a:solidFill>
                <a:effectLst/>
                <a:latin typeface="+mn-lt"/>
                <a:ea typeface="+mn-ea"/>
                <a:cs typeface="+mn-cs"/>
              </a:rPr>
              <a:t>HC3N</a:t>
            </a:r>
            <a:r>
              <a:rPr lang="fr-FR" sz="1200" b="1" kern="1200" dirty="0" smtClean="0">
                <a:solidFill>
                  <a:schemeClr val="tx1"/>
                </a:solidFill>
                <a:effectLst/>
                <a:latin typeface="+mn-lt"/>
                <a:ea typeface="+mn-ea"/>
                <a:cs typeface="+mn-cs"/>
              </a:rPr>
              <a:t> dispose d’un mandat officiel pour mettre en œuvre l’engagement 1 relatif à la gouvernance </a:t>
            </a:r>
            <a:r>
              <a:rPr lang="fr-FR" sz="1200" kern="1200" dirty="0" smtClean="0">
                <a:solidFill>
                  <a:schemeClr val="tx1"/>
                </a:solidFill>
                <a:effectLst/>
                <a:latin typeface="+mn-lt"/>
                <a:ea typeface="+mn-ea"/>
                <a:cs typeface="+mn-cs"/>
              </a:rPr>
              <a:t>incluant la coordination multisectorielle.</a:t>
            </a:r>
          </a:p>
          <a:p>
            <a:pPr eaLnBrk="0" hangingPunct="0"/>
            <a:r>
              <a:rPr lang="fr-FR" sz="1200" kern="1200" dirty="0" smtClean="0">
                <a:solidFill>
                  <a:schemeClr val="tx1"/>
                </a:solidFill>
                <a:effectLst/>
                <a:latin typeface="+mn-lt"/>
                <a:ea typeface="+mn-ea"/>
                <a:cs typeface="+mn-cs"/>
              </a:rPr>
              <a:t>Pour chaque engagement, </a:t>
            </a:r>
            <a:r>
              <a:rPr lang="fr-FR" sz="1200" b="1" kern="1200" dirty="0" smtClean="0">
                <a:solidFill>
                  <a:schemeClr val="tx1"/>
                </a:solidFill>
                <a:effectLst/>
                <a:latin typeface="+mn-lt"/>
                <a:ea typeface="+mn-ea"/>
                <a:cs typeface="+mn-cs"/>
              </a:rPr>
              <a:t>un Ministère lead a été désigné pour diriger la réalisation de l’engagement </a:t>
            </a:r>
            <a:r>
              <a:rPr lang="fr-FR" sz="1200" kern="1200" dirty="0" smtClean="0">
                <a:solidFill>
                  <a:schemeClr val="tx1"/>
                </a:solidFill>
                <a:effectLst/>
                <a:latin typeface="+mn-lt"/>
                <a:ea typeface="+mn-ea"/>
                <a:cs typeface="+mn-cs"/>
              </a:rPr>
              <a:t>et assurer la </a:t>
            </a:r>
            <a:r>
              <a:rPr lang="fr-FR" sz="1200" b="1" kern="1200" dirty="0" err="1" smtClean="0">
                <a:solidFill>
                  <a:schemeClr val="tx1"/>
                </a:solidFill>
                <a:effectLst/>
                <a:latin typeface="+mn-lt"/>
                <a:ea typeface="+mn-ea"/>
                <a:cs typeface="+mn-cs"/>
              </a:rPr>
              <a:t>redevabilité</a:t>
            </a:r>
            <a:r>
              <a:rPr lang="fr-FR" sz="1200" kern="1200" dirty="0" smtClean="0">
                <a:solidFill>
                  <a:schemeClr val="tx1"/>
                </a:solidFill>
                <a:effectLst/>
                <a:latin typeface="+mn-lt"/>
                <a:ea typeface="+mn-ea"/>
                <a:cs typeface="+mn-cs"/>
              </a:rPr>
              <a:t>. Un plan d'action a également été élaboré pour chaque engagement visant à soutenir la mise en œuvre des programmes sensibles à la nutrition et spécifiques à la nutrition. </a:t>
            </a:r>
            <a:r>
              <a:rPr lang="fr-FR" sz="1200" b="1" kern="1200" dirty="0" smtClean="0">
                <a:solidFill>
                  <a:schemeClr val="tx1"/>
                </a:solidFill>
                <a:effectLst/>
                <a:latin typeface="+mn-lt"/>
                <a:ea typeface="+mn-ea"/>
                <a:cs typeface="+mn-cs"/>
              </a:rPr>
              <a:t>Ce processus a également été participatif</a:t>
            </a:r>
            <a:r>
              <a:rPr lang="fr-FR" sz="1200" kern="1200" dirty="0" smtClean="0">
                <a:solidFill>
                  <a:schemeClr val="tx1"/>
                </a:solidFill>
                <a:effectLst/>
                <a:latin typeface="+mn-lt"/>
                <a:ea typeface="+mn-ea"/>
                <a:cs typeface="+mn-cs"/>
              </a:rPr>
              <a:t> avec la mise en place de huit (8) groupes de travail qui se sont chargés de développer un ensemble d’actions pour chacun des engagements. Les plans d'action distincts ont été harmonisés en </a:t>
            </a:r>
            <a:r>
              <a:rPr lang="fr-FR" sz="1200" b="1" kern="1200" dirty="0" smtClean="0">
                <a:solidFill>
                  <a:schemeClr val="tx1"/>
                </a:solidFill>
                <a:effectLst/>
                <a:latin typeface="+mn-lt"/>
                <a:ea typeface="+mn-ea"/>
                <a:cs typeface="+mn-cs"/>
              </a:rPr>
              <a:t>un seul premier plan multisectoriel de la </a:t>
            </a:r>
            <a:r>
              <a:rPr lang="fr-FR" sz="1200" b="1" kern="1200" dirty="0" err="1" smtClean="0">
                <a:solidFill>
                  <a:schemeClr val="tx1"/>
                </a:solidFill>
                <a:effectLst/>
                <a:latin typeface="+mn-lt"/>
                <a:ea typeface="+mn-ea"/>
                <a:cs typeface="+mn-cs"/>
              </a:rPr>
              <a:t>PNSN</a:t>
            </a:r>
            <a:r>
              <a:rPr lang="fr-FR" sz="1200" b="1" kern="1200" dirty="0" smtClean="0">
                <a:solidFill>
                  <a:schemeClr val="tx1"/>
                </a:solidFill>
                <a:effectLst/>
                <a:latin typeface="+mn-lt"/>
                <a:ea typeface="+mn-ea"/>
                <a:cs typeface="+mn-cs"/>
              </a:rPr>
              <a:t> 2017-2020</a:t>
            </a:r>
            <a:r>
              <a:rPr lang="fr-FR" sz="1200" kern="1200" dirty="0" smtClean="0">
                <a:solidFill>
                  <a:schemeClr val="tx1"/>
                </a:solidFill>
                <a:effectLst/>
                <a:latin typeface="+mn-lt"/>
                <a:ea typeface="+mn-ea"/>
                <a:cs typeface="+mn-cs"/>
              </a:rPr>
              <a:t> visant à renforcer la programmation, mais aussi </a:t>
            </a:r>
            <a:r>
              <a:rPr lang="fr-FR" sz="1200" b="1" kern="1200" dirty="0" smtClean="0">
                <a:solidFill>
                  <a:schemeClr val="tx1"/>
                </a:solidFill>
                <a:effectLst/>
                <a:latin typeface="+mn-lt"/>
                <a:ea typeface="+mn-ea"/>
                <a:cs typeface="+mn-cs"/>
              </a:rPr>
              <a:t>les synergies et la complémentarité </a:t>
            </a:r>
            <a:r>
              <a:rPr lang="fr-FR" sz="1200" kern="1200" dirty="0" smtClean="0">
                <a:solidFill>
                  <a:schemeClr val="tx1"/>
                </a:solidFill>
                <a:effectLst/>
                <a:latin typeface="+mn-lt"/>
                <a:ea typeface="+mn-ea"/>
                <a:cs typeface="+mn-cs"/>
              </a:rPr>
              <a:t>entre les acteurs des différents secteurs et à servir </a:t>
            </a:r>
            <a:r>
              <a:rPr lang="fr-FR" sz="1200" b="1" kern="1200" dirty="0" smtClean="0">
                <a:solidFill>
                  <a:schemeClr val="tx1"/>
                </a:solidFill>
                <a:effectLst/>
                <a:latin typeface="+mn-lt"/>
                <a:ea typeface="+mn-ea"/>
                <a:cs typeface="+mn-cs"/>
              </a:rPr>
              <a:t>d'outil de </a:t>
            </a:r>
            <a:r>
              <a:rPr lang="fr-FR" sz="1200" b="1" kern="1200" dirty="0" err="1" smtClean="0">
                <a:solidFill>
                  <a:schemeClr val="tx1"/>
                </a:solidFill>
                <a:effectLst/>
                <a:latin typeface="+mn-lt"/>
                <a:ea typeface="+mn-ea"/>
                <a:cs typeface="+mn-cs"/>
              </a:rPr>
              <a:t>redevabilité</a:t>
            </a:r>
            <a:r>
              <a:rPr lang="fr-FR" sz="1200" b="1" kern="1200" dirty="0" smtClean="0">
                <a:solidFill>
                  <a:schemeClr val="tx1"/>
                </a:solidFill>
                <a:effectLst/>
                <a:latin typeface="+mn-lt"/>
                <a:ea typeface="+mn-ea"/>
                <a:cs typeface="+mn-cs"/>
              </a:rPr>
              <a:t>, de suivi et d'évaluation</a:t>
            </a:r>
            <a:r>
              <a:rPr lang="fr-FR" sz="1200" kern="1200" dirty="0" smtClean="0">
                <a:solidFill>
                  <a:schemeClr val="tx1"/>
                </a:solidFill>
                <a:effectLst/>
                <a:latin typeface="+mn-lt"/>
                <a:ea typeface="+mn-ea"/>
                <a:cs typeface="+mn-cs"/>
              </a:rPr>
              <a:t>. Le </a:t>
            </a:r>
            <a:r>
              <a:rPr lang="fr-FR" sz="1200" b="1" kern="1200" dirty="0" smtClean="0">
                <a:solidFill>
                  <a:schemeClr val="tx1"/>
                </a:solidFill>
                <a:effectLst/>
                <a:latin typeface="+mn-lt"/>
                <a:ea typeface="+mn-ea"/>
                <a:cs typeface="+mn-cs"/>
              </a:rPr>
              <a:t>second plan multisectoriel d’action couvrira la période 2021-2025</a:t>
            </a:r>
            <a:r>
              <a:rPr lang="fr-FR" sz="1200" kern="1200" dirty="0" smtClean="0">
                <a:solidFill>
                  <a:schemeClr val="tx1"/>
                </a:solidFill>
                <a:effectLst/>
                <a:latin typeface="+mn-lt"/>
                <a:ea typeface="+mn-ea"/>
                <a:cs typeface="+mn-cs"/>
              </a:rPr>
              <a:t>. </a:t>
            </a:r>
          </a:p>
          <a:p>
            <a:pPr marL="0" lvl="0" indent="0" eaLnBrk="0" fontAlgn="base" hangingPunct="0">
              <a:spcBef>
                <a:spcPct val="20000"/>
              </a:spcBef>
              <a:spcAft>
                <a:spcPct val="0"/>
              </a:spcAft>
              <a:buFontTx/>
              <a:buNone/>
              <a:defRPr/>
            </a:pPr>
            <a:endParaRPr lang="fr-FR" altLang="en-US" sz="1200" kern="0" dirty="0" smtClean="0">
              <a:solidFill>
                <a:srgbClr val="7030A0"/>
              </a:solidFill>
              <a:latin typeface="Times New Roman"/>
            </a:endParaRPr>
          </a:p>
          <a:p>
            <a:pPr marL="0" lvl="0" indent="0" eaLnBrk="0" fontAlgn="base" hangingPunct="0">
              <a:spcBef>
                <a:spcPct val="20000"/>
              </a:spcBef>
              <a:spcAft>
                <a:spcPct val="0"/>
              </a:spcAft>
              <a:buFontTx/>
              <a:buNone/>
              <a:defRPr/>
            </a:pPr>
            <a:r>
              <a:rPr lang="fr-FR" altLang="en-US" sz="1200" b="1" kern="0" dirty="0" smtClean="0">
                <a:solidFill>
                  <a:srgbClr val="7030A0"/>
                </a:solidFill>
                <a:latin typeface="Times New Roman"/>
              </a:rPr>
              <a:t>1 minutes et 20 secondes</a:t>
            </a:r>
            <a:r>
              <a:rPr lang="fr-FR" altLang="en-US" sz="1200" kern="0" dirty="0" smtClean="0">
                <a:solidFill>
                  <a:srgbClr val="7030A0"/>
                </a:solidFill>
                <a:latin typeface="Times New Roman"/>
              </a:rPr>
              <a:t>.</a:t>
            </a:r>
          </a:p>
          <a:p>
            <a:pPr marL="342900" lvl="0" indent="-342900" eaLnBrk="0" fontAlgn="base" hangingPunct="0">
              <a:spcBef>
                <a:spcPct val="20000"/>
              </a:spcBef>
              <a:spcAft>
                <a:spcPct val="0"/>
              </a:spcAft>
              <a:buFontTx/>
              <a:buChar char="•"/>
              <a:defRPr/>
            </a:pPr>
            <a:endParaRPr lang="fr-FR" altLang="en-US" sz="1200" kern="0" dirty="0" smtClean="0">
              <a:solidFill>
                <a:srgbClr val="7030A0"/>
              </a:solidFill>
              <a:latin typeface="Times New Roman"/>
            </a:endParaRPr>
          </a:p>
          <a:p>
            <a:pPr marL="0" lvl="0" indent="0" eaLnBrk="0" fontAlgn="base" hangingPunct="0">
              <a:spcBef>
                <a:spcPct val="20000"/>
              </a:spcBef>
              <a:spcAft>
                <a:spcPct val="0"/>
              </a:spcAft>
              <a:buFontTx/>
              <a:buNone/>
              <a:defRPr/>
            </a:pPr>
            <a:endParaRPr lang="fr-FR" altLang="en-US" sz="1200" kern="0" dirty="0" smtClean="0">
              <a:solidFill>
                <a:srgbClr val="7030A0"/>
              </a:solidFill>
              <a:latin typeface="Times New Roman"/>
            </a:endParaRPr>
          </a:p>
          <a:p>
            <a:endParaRPr lang="fr-FR" b="0" dirty="0"/>
          </a:p>
        </p:txBody>
      </p:sp>
      <p:sp>
        <p:nvSpPr>
          <p:cNvPr id="4" name="Espace réservé du numéro de diapositive 3"/>
          <p:cNvSpPr>
            <a:spLocks noGrp="1"/>
          </p:cNvSpPr>
          <p:nvPr>
            <p:ph type="sldNum" sz="quarter" idx="10"/>
          </p:nvPr>
        </p:nvSpPr>
        <p:spPr/>
        <p:txBody>
          <a:bodyPr/>
          <a:lstStyle/>
          <a:p>
            <a:fld id="{A4B48DAC-8A2D-4825-850C-34E762FB0A5F}" type="slidenum">
              <a:rPr lang="fr-FR" smtClean="0"/>
              <a:pPr/>
              <a:t>19</a:t>
            </a:fld>
            <a:endParaRPr lang="fr-FR"/>
          </a:p>
        </p:txBody>
      </p:sp>
    </p:spTree>
    <p:extLst>
      <p:ext uri="{BB962C8B-B14F-4D97-AF65-F5344CB8AC3E}">
        <p14:creationId xmlns:p14="http://schemas.microsoft.com/office/powerpoint/2010/main" val="36050543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Diapo </a:t>
            </a:r>
            <a:r>
              <a:rPr lang="fr-FR" b="1" dirty="0" smtClean="0"/>
              <a:t>2.</a:t>
            </a:r>
            <a:r>
              <a:rPr lang="fr-FR" b="1" baseline="0" dirty="0" smtClean="0"/>
              <a:t> O</a:t>
            </a:r>
            <a:r>
              <a:rPr lang="fr-FR" b="1" dirty="0" smtClean="0"/>
              <a:t>bjectifs </a:t>
            </a:r>
            <a:r>
              <a:rPr lang="fr-FR" b="1" dirty="0"/>
              <a:t>de la session </a:t>
            </a:r>
          </a:p>
          <a:p>
            <a:endParaRPr lang="fr-FR" b="1" dirty="0"/>
          </a:p>
          <a:p>
            <a:r>
              <a:rPr lang="fr-FR" sz="1200" dirty="0" smtClean="0">
                <a:solidFill>
                  <a:schemeClr val="accent4">
                    <a:lumMod val="75000"/>
                  </a:schemeClr>
                </a:solidFill>
              </a:rPr>
              <a:t>A la fin de</a:t>
            </a:r>
            <a:r>
              <a:rPr lang="fr-FR" sz="1200" baseline="0" dirty="0" smtClean="0">
                <a:solidFill>
                  <a:schemeClr val="accent4">
                    <a:lumMod val="75000"/>
                  </a:schemeClr>
                </a:solidFill>
              </a:rPr>
              <a:t> cette session</a:t>
            </a:r>
            <a:r>
              <a:rPr lang="fr-FR" sz="1200" dirty="0" smtClean="0">
                <a:solidFill>
                  <a:schemeClr val="accent4">
                    <a:lumMod val="75000"/>
                  </a:schemeClr>
                </a:solidFill>
              </a:rPr>
              <a:t>, vous serez capables de :</a:t>
            </a:r>
          </a:p>
          <a:p>
            <a:pPr marL="342900" lvl="0" indent="-342900" eaLnBrk="0" fontAlgn="base" hangingPunct="0">
              <a:spcBef>
                <a:spcPct val="20000"/>
              </a:spcBef>
              <a:spcAft>
                <a:spcPct val="0"/>
              </a:spcAft>
              <a:buFontTx/>
              <a:buChar char="•"/>
              <a:defRPr/>
            </a:pPr>
            <a:r>
              <a:rPr lang="fr-FR" sz="1200" dirty="0" smtClean="0">
                <a:solidFill>
                  <a:schemeClr val="accent6">
                    <a:lumMod val="50000"/>
                  </a:schemeClr>
                </a:solidFill>
              </a:rPr>
              <a:t>Connaitre la </a:t>
            </a:r>
            <a:r>
              <a:rPr lang="fr-FR" sz="1200" kern="0" dirty="0" smtClean="0">
                <a:solidFill>
                  <a:schemeClr val="accent6">
                    <a:lumMod val="50000"/>
                  </a:schemeClr>
                </a:solidFill>
                <a:latin typeface="Times New Roman"/>
              </a:rPr>
              <a:t>d</a:t>
            </a:r>
            <a:r>
              <a:rPr lang="fr-FR" altLang="en-US" sz="1200" kern="0" dirty="0" smtClean="0">
                <a:solidFill>
                  <a:schemeClr val="accent6">
                    <a:lumMod val="50000"/>
                  </a:schemeClr>
                </a:solidFill>
                <a:latin typeface="Times New Roman"/>
              </a:rPr>
              <a:t>éfinition, les principes et les défis de la Gouvernance de la nutrition ;</a:t>
            </a:r>
          </a:p>
          <a:p>
            <a:pPr marL="342900" lvl="0" indent="-342900" eaLnBrk="0" fontAlgn="base" hangingPunct="0">
              <a:spcBef>
                <a:spcPct val="20000"/>
              </a:spcBef>
              <a:spcAft>
                <a:spcPct val="0"/>
              </a:spcAft>
              <a:buFontTx/>
              <a:buChar char="•"/>
              <a:defRPr/>
            </a:pPr>
            <a:r>
              <a:rPr lang="fr-FR" altLang="en-US" sz="1200" kern="0" dirty="0" smtClean="0">
                <a:solidFill>
                  <a:srgbClr val="7030A0"/>
                </a:solidFill>
                <a:latin typeface="Times New Roman"/>
              </a:rPr>
              <a:t>Comprendre les principaux éléments de la Gouvernance de la Nutrition au Niger.</a:t>
            </a:r>
          </a:p>
          <a:p>
            <a:pPr marL="0" lvl="0" indent="0" eaLnBrk="0" fontAlgn="base" hangingPunct="0">
              <a:spcBef>
                <a:spcPct val="20000"/>
              </a:spcBef>
              <a:spcAft>
                <a:spcPct val="0"/>
              </a:spcAft>
              <a:buFontTx/>
              <a:buNone/>
              <a:defRPr/>
            </a:pPr>
            <a:endParaRPr lang="fr-FR" altLang="en-US" sz="1200" kern="0" dirty="0" smtClean="0">
              <a:solidFill>
                <a:srgbClr val="7030A0"/>
              </a:solidFill>
              <a:latin typeface="Times New Roman"/>
            </a:endParaRPr>
          </a:p>
          <a:p>
            <a:pPr marL="0" lvl="0" indent="0" eaLnBrk="0" fontAlgn="base" hangingPunct="0">
              <a:spcBef>
                <a:spcPct val="20000"/>
              </a:spcBef>
              <a:spcAft>
                <a:spcPct val="0"/>
              </a:spcAft>
              <a:buFontTx/>
              <a:buNone/>
              <a:defRPr/>
            </a:pPr>
            <a:r>
              <a:rPr lang="fr-FR" altLang="en-US" sz="1200" b="1" kern="0" dirty="0" smtClean="0">
                <a:solidFill>
                  <a:srgbClr val="7030A0"/>
                </a:solidFill>
                <a:latin typeface="Times New Roman"/>
              </a:rPr>
              <a:t>15 secondes</a:t>
            </a:r>
            <a:r>
              <a:rPr lang="fr-FR" altLang="en-US" sz="1200" kern="0" dirty="0" smtClean="0">
                <a:solidFill>
                  <a:srgbClr val="7030A0"/>
                </a:solidFill>
                <a:latin typeface="Times New Roman"/>
              </a:rPr>
              <a:t>.</a:t>
            </a:r>
          </a:p>
          <a:p>
            <a:pPr marL="342900" lvl="0" indent="-342900" eaLnBrk="0" fontAlgn="base" hangingPunct="0">
              <a:spcBef>
                <a:spcPct val="20000"/>
              </a:spcBef>
              <a:spcAft>
                <a:spcPct val="0"/>
              </a:spcAft>
              <a:buFontTx/>
              <a:buChar char="•"/>
              <a:defRPr/>
            </a:pPr>
            <a:endParaRPr lang="fr-FR" altLang="en-US" sz="1200" kern="0" dirty="0" smtClean="0">
              <a:solidFill>
                <a:srgbClr val="7030A0"/>
              </a:solidFill>
              <a:latin typeface="Times New Roman"/>
            </a:endParaRPr>
          </a:p>
          <a:p>
            <a:pPr marL="0" lvl="0" indent="0" eaLnBrk="0" fontAlgn="base" hangingPunct="0">
              <a:spcBef>
                <a:spcPct val="20000"/>
              </a:spcBef>
              <a:spcAft>
                <a:spcPct val="0"/>
              </a:spcAft>
              <a:buFontTx/>
              <a:buNone/>
              <a:defRPr/>
            </a:pPr>
            <a:endParaRPr lang="fr-FR" altLang="en-US" sz="1200" kern="0" dirty="0" smtClean="0">
              <a:solidFill>
                <a:srgbClr val="7030A0"/>
              </a:solidFill>
              <a:latin typeface="Times New Roman"/>
            </a:endParaRPr>
          </a:p>
          <a:p>
            <a:endParaRPr lang="fr-FR" b="0" dirty="0"/>
          </a:p>
        </p:txBody>
      </p:sp>
      <p:sp>
        <p:nvSpPr>
          <p:cNvPr id="4" name="Espace réservé du numéro de diapositive 3"/>
          <p:cNvSpPr>
            <a:spLocks noGrp="1"/>
          </p:cNvSpPr>
          <p:nvPr>
            <p:ph type="sldNum" sz="quarter" idx="10"/>
          </p:nvPr>
        </p:nvSpPr>
        <p:spPr/>
        <p:txBody>
          <a:bodyPr/>
          <a:lstStyle/>
          <a:p>
            <a:fld id="{A4B48DAC-8A2D-4825-850C-34E762FB0A5F}" type="slidenum">
              <a:rPr lang="fr-FR" smtClean="0"/>
              <a:pPr/>
              <a:t>2</a:t>
            </a:fld>
            <a:endParaRPr lang="fr-FR"/>
          </a:p>
        </p:txBody>
      </p:sp>
    </p:spTree>
    <p:extLst>
      <p:ext uri="{BB962C8B-B14F-4D97-AF65-F5344CB8AC3E}">
        <p14:creationId xmlns:p14="http://schemas.microsoft.com/office/powerpoint/2010/main" val="24669574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1" kern="1200" dirty="0" smtClean="0">
                <a:solidFill>
                  <a:schemeClr val="tx1"/>
                </a:solidFill>
                <a:effectLst/>
                <a:latin typeface="+mn-lt"/>
                <a:ea typeface="+mn-ea"/>
                <a:cs typeface="+mn-cs"/>
              </a:rPr>
              <a:t>Diapo </a:t>
            </a:r>
            <a:r>
              <a:rPr lang="fr-FR" b="1" dirty="0" smtClean="0"/>
              <a:t>20.</a:t>
            </a:r>
            <a:r>
              <a:rPr lang="fr-FR" b="1" baseline="0" dirty="0" smtClean="0"/>
              <a:t> </a:t>
            </a:r>
            <a:r>
              <a:rPr lang="fr-FR" sz="1200" b="1" kern="1200" dirty="0" smtClean="0">
                <a:solidFill>
                  <a:schemeClr val="tx1"/>
                </a:solidFill>
                <a:effectLst/>
                <a:latin typeface="+mn-lt"/>
                <a:ea typeface="+mn-ea"/>
                <a:cs typeface="+mn-cs"/>
              </a:rPr>
              <a:t>Principaux</a:t>
            </a:r>
            <a:r>
              <a:rPr lang="fr-FR" sz="1200" b="1" kern="1200" baseline="0" dirty="0" smtClean="0">
                <a:solidFill>
                  <a:schemeClr val="tx1"/>
                </a:solidFill>
                <a:effectLst/>
                <a:latin typeface="+mn-lt"/>
                <a:ea typeface="+mn-ea"/>
                <a:cs typeface="+mn-cs"/>
              </a:rPr>
              <a:t> de Gouvernance de la </a:t>
            </a:r>
            <a:r>
              <a:rPr lang="fr-FR" sz="1200" b="1" kern="1200" baseline="0" dirty="0" err="1" smtClean="0">
                <a:solidFill>
                  <a:schemeClr val="tx1"/>
                </a:solidFill>
                <a:effectLst/>
                <a:latin typeface="+mn-lt"/>
                <a:ea typeface="+mn-ea"/>
                <a:cs typeface="+mn-cs"/>
              </a:rPr>
              <a:t>PNSN</a:t>
            </a:r>
            <a:r>
              <a:rPr lang="fr-FR" sz="1200" b="1" kern="1200" baseline="0" dirty="0" smtClean="0">
                <a:solidFill>
                  <a:schemeClr val="tx1"/>
                </a:solidFill>
                <a:effectLst/>
                <a:latin typeface="+mn-lt"/>
                <a:ea typeface="+mn-ea"/>
                <a:cs typeface="+mn-cs"/>
              </a:rPr>
              <a:t> </a:t>
            </a:r>
            <a:endParaRPr lang="fr-FR" sz="1200" b="1" kern="1200" dirty="0" smtClean="0">
              <a:solidFill>
                <a:schemeClr val="tx1"/>
              </a:solidFill>
              <a:effectLst/>
              <a:latin typeface="+mn-lt"/>
              <a:ea typeface="+mn-ea"/>
              <a:cs typeface="+mn-cs"/>
            </a:endParaRPr>
          </a:p>
          <a:p>
            <a:endParaRPr lang="fr-FR" sz="1200" b="1" kern="1200" dirty="0" smtClean="0">
              <a:solidFill>
                <a:schemeClr val="tx1"/>
              </a:solidFill>
              <a:effectLst/>
              <a:latin typeface="+mn-lt"/>
              <a:ea typeface="+mn-ea"/>
              <a:cs typeface="+mn-cs"/>
            </a:endParaRPr>
          </a:p>
          <a:p>
            <a:pPr eaLnBrk="0" hangingPunct="0"/>
            <a:r>
              <a:rPr lang="fr-FR" sz="1200" i="1" kern="1200" dirty="0" smtClean="0">
                <a:solidFill>
                  <a:schemeClr val="tx1"/>
                </a:solidFill>
                <a:effectLst/>
                <a:latin typeface="+mn-lt"/>
                <a:ea typeface="+mn-ea"/>
                <a:cs typeface="+mn-cs"/>
              </a:rPr>
              <a:t>Avant de présenter les diapos 20 et 21, demandez aux participants : Selon vous quelles sont les organes pour la gouvernance de la Nutrition au Niger</a:t>
            </a:r>
            <a:r>
              <a:rPr lang="fr-FR" sz="1200" i="1" kern="1200" baseline="0" dirty="0" smtClean="0">
                <a:solidFill>
                  <a:schemeClr val="tx1"/>
                </a:solidFill>
                <a:effectLst/>
                <a:latin typeface="+mn-lt"/>
                <a:ea typeface="+mn-ea"/>
                <a:cs typeface="+mn-cs"/>
              </a:rPr>
              <a:t> ? </a:t>
            </a:r>
            <a:r>
              <a:rPr lang="fr-FR" sz="1200" i="1" kern="1200" dirty="0" smtClean="0">
                <a:solidFill>
                  <a:schemeClr val="tx1"/>
                </a:solidFill>
                <a:effectLst/>
                <a:latin typeface="+mn-lt"/>
                <a:ea typeface="+mn-ea"/>
                <a:cs typeface="+mn-cs"/>
              </a:rPr>
              <a:t>ses fonctions ? et comment ils s’articulent</a:t>
            </a:r>
            <a:r>
              <a:rPr lang="fr-FR" sz="1200" i="0" kern="1200" baseline="0" dirty="0" smtClean="0">
                <a:solidFill>
                  <a:schemeClr val="tx1"/>
                </a:solidFill>
                <a:effectLst/>
                <a:latin typeface="+mn-lt"/>
                <a:ea typeface="+mn-ea"/>
                <a:cs typeface="+mn-cs"/>
              </a:rPr>
              <a:t> ?</a:t>
            </a:r>
            <a:endParaRPr lang="fr-FR" sz="1200" kern="1200" dirty="0" smtClean="0">
              <a:solidFill>
                <a:schemeClr val="tx1"/>
              </a:solidFill>
              <a:effectLst/>
              <a:latin typeface="+mn-lt"/>
              <a:ea typeface="+mn-ea"/>
              <a:cs typeface="+mn-cs"/>
            </a:endParaRPr>
          </a:p>
          <a:p>
            <a:pPr eaLnBrk="0" hangingPunct="0"/>
            <a:endParaRPr lang="fr-FR" sz="1200" kern="1200" dirty="0" smtClean="0">
              <a:solidFill>
                <a:schemeClr val="tx1"/>
              </a:solidFill>
              <a:effectLst/>
              <a:latin typeface="+mn-lt"/>
              <a:ea typeface="+mn-ea"/>
              <a:cs typeface="+mn-cs"/>
            </a:endParaRPr>
          </a:p>
          <a:p>
            <a:pPr eaLnBrk="0" hangingPunct="0"/>
            <a:r>
              <a:rPr lang="fr-FR" sz="1200" b="1" kern="1200" dirty="0" err="1" smtClean="0">
                <a:solidFill>
                  <a:schemeClr val="tx1"/>
                </a:solidFill>
                <a:effectLst/>
                <a:latin typeface="+mn-lt"/>
                <a:ea typeface="+mn-ea"/>
                <a:cs typeface="+mn-cs"/>
              </a:rPr>
              <a:t>CILC</a:t>
            </a:r>
            <a:r>
              <a:rPr lang="fr-FR" sz="1200" b="1" kern="1200" dirty="0" smtClean="0">
                <a:solidFill>
                  <a:schemeClr val="tx1"/>
                </a:solidFill>
                <a:effectLst/>
                <a:latin typeface="+mn-lt"/>
                <a:ea typeface="+mn-ea"/>
                <a:cs typeface="+mn-cs"/>
              </a:rPr>
              <a:t>. Le Comité d’Orientations Stratégique (COS) </a:t>
            </a:r>
            <a:r>
              <a:rPr lang="fr-FR" sz="1200" kern="1200" dirty="0" smtClean="0">
                <a:solidFill>
                  <a:schemeClr val="tx1"/>
                </a:solidFill>
                <a:effectLst/>
                <a:latin typeface="+mn-lt"/>
                <a:ea typeface="+mn-ea"/>
                <a:cs typeface="+mn-cs"/>
              </a:rPr>
              <a:t>est un organe </a:t>
            </a:r>
            <a:r>
              <a:rPr lang="fr-FR" sz="1200" b="1" kern="1200" dirty="0" smtClean="0">
                <a:solidFill>
                  <a:schemeClr val="tx1"/>
                </a:solidFill>
                <a:effectLst/>
                <a:latin typeface="+mn-lt"/>
                <a:ea typeface="+mn-ea"/>
                <a:cs typeface="+mn-cs"/>
              </a:rPr>
              <a:t>de gouvernance multisectorielle</a:t>
            </a:r>
            <a:r>
              <a:rPr lang="fr-FR" sz="1200" kern="1200" dirty="0" smtClean="0">
                <a:solidFill>
                  <a:schemeClr val="tx1"/>
                </a:solidFill>
                <a:effectLst/>
                <a:latin typeface="+mn-lt"/>
                <a:ea typeface="+mn-ea"/>
                <a:cs typeface="+mn-cs"/>
              </a:rPr>
              <a:t> de la Politique Nationale de Sécurité Nutritionnelle dont la création est effective au sein du </a:t>
            </a:r>
            <a:r>
              <a:rPr lang="fr-FR" sz="1200" kern="1200" dirty="0" err="1" smtClean="0">
                <a:solidFill>
                  <a:schemeClr val="tx1"/>
                </a:solidFill>
                <a:effectLst/>
                <a:latin typeface="+mn-lt"/>
                <a:ea typeface="+mn-ea"/>
                <a:cs typeface="+mn-cs"/>
              </a:rPr>
              <a:t>HC3N</a:t>
            </a:r>
            <a:r>
              <a:rPr lang="fr-FR" sz="1200" kern="1200" dirty="0" smtClean="0">
                <a:solidFill>
                  <a:schemeClr val="tx1"/>
                </a:solidFill>
                <a:effectLst/>
                <a:latin typeface="+mn-lt"/>
                <a:ea typeface="+mn-ea"/>
                <a:cs typeface="+mn-cs"/>
              </a:rPr>
              <a:t> depuis le 05 mars 2019. Ses attributions s’articulent autour de quatre (4) grandes fonctions :</a:t>
            </a:r>
          </a:p>
          <a:p>
            <a:pPr eaLnBrk="0" hangingPunct="0"/>
            <a:r>
              <a:rPr lang="fr-FR" sz="1200" kern="1200" dirty="0" smtClean="0">
                <a:solidFill>
                  <a:schemeClr val="tx1"/>
                </a:solidFill>
                <a:effectLst/>
                <a:latin typeface="+mn-lt"/>
                <a:ea typeface="+mn-ea"/>
                <a:cs typeface="+mn-cs"/>
              </a:rPr>
              <a:t>(1) </a:t>
            </a:r>
            <a:r>
              <a:rPr lang="fr-FR" sz="1200" b="1" kern="1200" dirty="0" smtClean="0">
                <a:solidFill>
                  <a:schemeClr val="tx1"/>
                </a:solidFill>
                <a:effectLst/>
                <a:latin typeface="+mn-lt"/>
                <a:ea typeface="+mn-ea"/>
                <a:cs typeface="+mn-cs"/>
              </a:rPr>
              <a:t>Plaidoyer, Orientations Stratégiques et mobilisation des ressources </a:t>
            </a:r>
            <a:r>
              <a:rPr lang="fr-FR" sz="1200" kern="1200" dirty="0" smtClean="0">
                <a:solidFill>
                  <a:schemeClr val="tx1"/>
                </a:solidFill>
                <a:effectLst/>
                <a:latin typeface="+mn-lt"/>
                <a:ea typeface="+mn-ea"/>
                <a:cs typeface="+mn-cs"/>
              </a:rPr>
              <a:t>pour la mise en œuvre de la </a:t>
            </a:r>
            <a:r>
              <a:rPr lang="fr-FR" sz="1200" kern="1200" dirty="0" err="1" smtClean="0">
                <a:solidFill>
                  <a:schemeClr val="tx1"/>
                </a:solidFill>
                <a:effectLst/>
                <a:latin typeface="+mn-lt"/>
                <a:ea typeface="+mn-ea"/>
                <a:cs typeface="+mn-cs"/>
              </a:rPr>
              <a:t>PNSN</a:t>
            </a:r>
            <a:r>
              <a:rPr lang="fr-FR" sz="1200" kern="1200" dirty="0" smtClean="0">
                <a:solidFill>
                  <a:schemeClr val="tx1"/>
                </a:solidFill>
                <a:effectLst/>
                <a:latin typeface="+mn-lt"/>
                <a:ea typeface="+mn-ea"/>
                <a:cs typeface="+mn-cs"/>
              </a:rPr>
              <a:t> ; </a:t>
            </a:r>
          </a:p>
          <a:p>
            <a:pPr eaLnBrk="0" hangingPunct="0"/>
            <a:r>
              <a:rPr lang="fr-FR" sz="1200" kern="1200" dirty="0" smtClean="0">
                <a:solidFill>
                  <a:schemeClr val="tx1"/>
                </a:solidFill>
                <a:effectLst/>
                <a:latin typeface="+mn-lt"/>
                <a:ea typeface="+mn-ea"/>
                <a:cs typeface="+mn-cs"/>
              </a:rPr>
              <a:t>(2) </a:t>
            </a:r>
            <a:r>
              <a:rPr lang="fr-FR" sz="1200" b="1" kern="1200" dirty="0" smtClean="0">
                <a:solidFill>
                  <a:schemeClr val="tx1"/>
                </a:solidFill>
                <a:effectLst/>
                <a:latin typeface="+mn-lt"/>
                <a:ea typeface="+mn-ea"/>
                <a:cs typeface="+mn-cs"/>
              </a:rPr>
              <a:t>Harmonisation</a:t>
            </a:r>
            <a:r>
              <a:rPr lang="fr-FR" sz="1200" kern="1200" dirty="0" smtClean="0">
                <a:solidFill>
                  <a:schemeClr val="tx1"/>
                </a:solidFill>
                <a:effectLst/>
                <a:latin typeface="+mn-lt"/>
                <a:ea typeface="+mn-ea"/>
                <a:cs typeface="+mn-cs"/>
              </a:rPr>
              <a:t> des politiques et stratégies sous-sectorielles et alignement des initiatives, projets et programmes mis en œuvre dans le domaine de la nutrition ; (3) Examen et adoption des rapports du Comité Technique de la </a:t>
            </a:r>
            <a:r>
              <a:rPr lang="fr-FR" sz="1200" kern="1200" dirty="0" err="1" smtClean="0">
                <a:solidFill>
                  <a:schemeClr val="tx1"/>
                </a:solidFill>
                <a:effectLst/>
                <a:latin typeface="+mn-lt"/>
                <a:ea typeface="+mn-ea"/>
                <a:cs typeface="+mn-cs"/>
              </a:rPr>
              <a:t>PNSN</a:t>
            </a:r>
            <a:r>
              <a:rPr lang="fr-FR" sz="1200" kern="1200" dirty="0" smtClean="0">
                <a:solidFill>
                  <a:schemeClr val="tx1"/>
                </a:solidFill>
                <a:effectLst/>
                <a:latin typeface="+mn-lt"/>
                <a:ea typeface="+mn-ea"/>
                <a:cs typeface="+mn-cs"/>
              </a:rPr>
              <a:t> ;</a:t>
            </a:r>
          </a:p>
          <a:p>
            <a:pPr eaLnBrk="0" hangingPunct="0"/>
            <a:r>
              <a:rPr lang="fr-FR" sz="1200" kern="1200" dirty="0" smtClean="0">
                <a:solidFill>
                  <a:schemeClr val="tx1"/>
                </a:solidFill>
                <a:effectLst/>
                <a:latin typeface="+mn-lt"/>
                <a:ea typeface="+mn-ea"/>
                <a:cs typeface="+mn-cs"/>
              </a:rPr>
              <a:t>(4) </a:t>
            </a:r>
            <a:r>
              <a:rPr lang="fr-FR" sz="1200" b="1" kern="1200" dirty="0" smtClean="0">
                <a:solidFill>
                  <a:schemeClr val="tx1"/>
                </a:solidFill>
                <a:effectLst/>
                <a:latin typeface="+mn-lt"/>
                <a:ea typeface="+mn-ea"/>
                <a:cs typeface="+mn-cs"/>
              </a:rPr>
              <a:t>Les informations nécessaires </a:t>
            </a:r>
            <a:r>
              <a:rPr lang="fr-FR" sz="1200" kern="1200" dirty="0" smtClean="0">
                <a:solidFill>
                  <a:schemeClr val="tx1"/>
                </a:solidFill>
                <a:effectLst/>
                <a:latin typeface="+mn-lt"/>
                <a:ea typeface="+mn-ea"/>
                <a:cs typeface="+mn-cs"/>
              </a:rPr>
              <a:t>au suivi de la mise en œuvre de l’axe </a:t>
            </a:r>
            <a:r>
              <a:rPr lang="fr-FR" sz="1200" kern="1200" dirty="0" err="1" smtClean="0">
                <a:solidFill>
                  <a:schemeClr val="tx1"/>
                </a:solidFill>
                <a:effectLst/>
                <a:latin typeface="+mn-lt"/>
                <a:ea typeface="+mn-ea"/>
                <a:cs typeface="+mn-cs"/>
              </a:rPr>
              <a:t>n°4</a:t>
            </a:r>
            <a:r>
              <a:rPr lang="fr-FR" sz="1200" kern="1200" dirty="0" smtClean="0">
                <a:solidFill>
                  <a:schemeClr val="tx1"/>
                </a:solidFill>
                <a:effectLst/>
                <a:latin typeface="+mn-lt"/>
                <a:ea typeface="+mn-ea"/>
                <a:cs typeface="+mn-cs"/>
              </a:rPr>
              <a:t> de l’Initiative </a:t>
            </a:r>
            <a:r>
              <a:rPr lang="fr-FR" sz="1200" kern="1200" dirty="0" err="1" smtClean="0">
                <a:solidFill>
                  <a:schemeClr val="tx1"/>
                </a:solidFill>
                <a:effectLst/>
                <a:latin typeface="+mn-lt"/>
                <a:ea typeface="+mn-ea"/>
                <a:cs typeface="+mn-cs"/>
              </a:rPr>
              <a:t>3N</a:t>
            </a:r>
            <a:r>
              <a:rPr lang="fr-FR" sz="1200" kern="1200" dirty="0" smtClean="0">
                <a:solidFill>
                  <a:schemeClr val="tx1"/>
                </a:solidFill>
                <a:effectLst/>
                <a:latin typeface="+mn-lt"/>
                <a:ea typeface="+mn-ea"/>
                <a:cs typeface="+mn-cs"/>
              </a:rPr>
              <a:t> portant sur l’amélioration de l’état nutritionnel des Nigériens sont régulièrement fournies au Comité Multisectoriel de Pilotage Stratégique du Programme 12 du Haut-Commissariat à l’Initiative </a:t>
            </a:r>
            <a:r>
              <a:rPr lang="fr-FR" sz="1200" kern="1200" dirty="0" err="1" smtClean="0">
                <a:solidFill>
                  <a:schemeClr val="tx1"/>
                </a:solidFill>
                <a:effectLst/>
                <a:latin typeface="+mn-lt"/>
                <a:ea typeface="+mn-ea"/>
                <a:cs typeface="+mn-cs"/>
              </a:rPr>
              <a:t>3N</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CMPS-HC3N</a:t>
            </a:r>
            <a:r>
              <a:rPr lang="fr-FR" sz="1200" kern="1200" dirty="0" smtClean="0">
                <a:solidFill>
                  <a:schemeClr val="tx1"/>
                </a:solidFill>
                <a:effectLst/>
                <a:latin typeface="+mn-lt"/>
                <a:ea typeface="+mn-ea"/>
                <a:cs typeface="+mn-cs"/>
              </a:rPr>
              <a:t>).</a:t>
            </a:r>
          </a:p>
          <a:p>
            <a:pPr eaLnBrk="0" hangingPunct="0"/>
            <a:endParaRPr lang="fr-FR" sz="1200" kern="1200" dirty="0" smtClean="0">
              <a:solidFill>
                <a:schemeClr val="tx1"/>
              </a:solidFill>
              <a:effectLst/>
              <a:latin typeface="+mn-lt"/>
              <a:ea typeface="+mn-ea"/>
              <a:cs typeface="+mn-cs"/>
            </a:endParaRPr>
          </a:p>
          <a:p>
            <a:pPr eaLnBrk="0" hangingPunct="0"/>
            <a:r>
              <a:rPr lang="fr-FR" sz="1200" kern="1200" dirty="0" smtClean="0">
                <a:solidFill>
                  <a:schemeClr val="tx1"/>
                </a:solidFill>
                <a:effectLst/>
                <a:latin typeface="+mn-lt"/>
                <a:ea typeface="+mn-ea"/>
                <a:cs typeface="+mn-cs"/>
              </a:rPr>
              <a:t>Vous pourrez consulter</a:t>
            </a:r>
            <a:r>
              <a:rPr lang="fr-FR" sz="1200" kern="1200" baseline="0" dirty="0" smtClean="0">
                <a:solidFill>
                  <a:schemeClr val="tx1"/>
                </a:solidFill>
                <a:effectLst/>
                <a:latin typeface="+mn-lt"/>
                <a:ea typeface="+mn-ea"/>
                <a:cs typeface="+mn-cs"/>
              </a:rPr>
              <a:t> pour plus d'information l’</a:t>
            </a:r>
            <a:r>
              <a:rPr lang="fr-FR" sz="1200" kern="1200" dirty="0" smtClean="0">
                <a:solidFill>
                  <a:schemeClr val="tx1"/>
                </a:solidFill>
                <a:effectLst/>
                <a:latin typeface="+mn-lt"/>
                <a:ea typeface="+mn-ea"/>
                <a:cs typeface="+mn-cs"/>
              </a:rPr>
              <a:t>Arrêté </a:t>
            </a:r>
            <a:r>
              <a:rPr lang="fr-FR" sz="1200" kern="1200" dirty="0" err="1" smtClean="0">
                <a:solidFill>
                  <a:schemeClr val="tx1"/>
                </a:solidFill>
                <a:effectLst/>
                <a:latin typeface="+mn-lt"/>
                <a:ea typeface="+mn-ea"/>
                <a:cs typeface="+mn-cs"/>
              </a:rPr>
              <a:t>N°003</a:t>
            </a:r>
            <a:r>
              <a:rPr lang="fr-FR" sz="1200" kern="1200" dirty="0" smtClean="0">
                <a:solidFill>
                  <a:schemeClr val="tx1"/>
                </a:solidFill>
                <a:effectLst/>
                <a:latin typeface="+mn-lt"/>
                <a:ea typeface="+mn-ea"/>
                <a:cs typeface="+mn-cs"/>
              </a:rPr>
              <a:t> Cab/</a:t>
            </a:r>
            <a:r>
              <a:rPr lang="fr-FR" sz="1200" kern="1200" dirty="0" err="1" smtClean="0">
                <a:solidFill>
                  <a:schemeClr val="tx1"/>
                </a:solidFill>
                <a:effectLst/>
                <a:latin typeface="+mn-lt"/>
                <a:ea typeface="+mn-ea"/>
                <a:cs typeface="+mn-cs"/>
              </a:rPr>
              <a:t>HC3N</a:t>
            </a:r>
            <a:r>
              <a:rPr lang="fr-FR" sz="1200" kern="1200" dirty="0" smtClean="0">
                <a:solidFill>
                  <a:schemeClr val="tx1"/>
                </a:solidFill>
                <a:effectLst/>
                <a:latin typeface="+mn-lt"/>
                <a:ea typeface="+mn-ea"/>
                <a:cs typeface="+mn-cs"/>
              </a:rPr>
              <a:t> du 05 mars 2019 portant création, composition, attributions et fonctionnement du Comité d’Orientation Stratégique de la Politique Nationale de Sécurité nutritionnelle.</a:t>
            </a:r>
          </a:p>
          <a:p>
            <a:endParaRPr lang="fr-FR" sz="1200" b="1"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Le </a:t>
            </a:r>
            <a:r>
              <a:rPr lang="fr-FR" sz="1200" b="1" kern="1200" dirty="0" smtClean="0">
                <a:solidFill>
                  <a:schemeClr val="tx1"/>
                </a:solidFill>
                <a:effectLst/>
                <a:latin typeface="+mn-lt"/>
                <a:ea typeface="+mn-ea"/>
                <a:cs typeface="+mn-cs"/>
              </a:rPr>
              <a:t>COS n’est pas</a:t>
            </a:r>
            <a:r>
              <a:rPr lang="fr-FR" sz="1200" b="1" kern="1200" baseline="0" dirty="0" smtClean="0">
                <a:solidFill>
                  <a:schemeClr val="tx1"/>
                </a:solidFill>
                <a:effectLst/>
                <a:latin typeface="+mn-lt"/>
                <a:ea typeface="+mn-ea"/>
                <a:cs typeface="+mn-cs"/>
              </a:rPr>
              <a:t> encore fonctionnel.</a:t>
            </a:r>
            <a:endParaRPr lang="en-GB" sz="1200" b="1" kern="1200" dirty="0" smtClean="0">
              <a:solidFill>
                <a:schemeClr val="tx1"/>
              </a:solidFill>
              <a:effectLst/>
              <a:latin typeface="+mn-lt"/>
              <a:ea typeface="+mn-ea"/>
              <a:cs typeface="+mn-cs"/>
            </a:endParaRPr>
          </a:p>
          <a:p>
            <a:pPr marL="0" lvl="0" indent="0" eaLnBrk="0" fontAlgn="base" hangingPunct="0">
              <a:spcBef>
                <a:spcPct val="20000"/>
              </a:spcBef>
              <a:spcAft>
                <a:spcPct val="0"/>
              </a:spcAft>
              <a:buFontTx/>
              <a:buNone/>
              <a:defRPr/>
            </a:pPr>
            <a:endParaRPr lang="fr-FR" altLang="en-US" sz="1200" kern="0" dirty="0" smtClean="0">
              <a:solidFill>
                <a:srgbClr val="7030A0"/>
              </a:solidFill>
              <a:latin typeface="Times New Roman"/>
            </a:endParaRPr>
          </a:p>
          <a:p>
            <a:pPr marL="0" lvl="0" indent="0" eaLnBrk="0" fontAlgn="base" hangingPunct="0">
              <a:spcBef>
                <a:spcPct val="20000"/>
              </a:spcBef>
              <a:spcAft>
                <a:spcPct val="0"/>
              </a:spcAft>
              <a:buFontTx/>
              <a:buNone/>
              <a:defRPr/>
            </a:pPr>
            <a:r>
              <a:rPr lang="fr-FR" altLang="en-US" sz="1200" b="1" kern="0" dirty="0" smtClean="0">
                <a:solidFill>
                  <a:srgbClr val="7030A0"/>
                </a:solidFill>
                <a:latin typeface="Times New Roman"/>
              </a:rPr>
              <a:t>1 minute et 30 secondes</a:t>
            </a:r>
            <a:r>
              <a:rPr lang="fr-FR" altLang="en-US" sz="1200" kern="0" dirty="0" smtClean="0">
                <a:solidFill>
                  <a:srgbClr val="7030A0"/>
                </a:solidFill>
                <a:latin typeface="Times New Roman"/>
              </a:rPr>
              <a:t>.</a:t>
            </a:r>
          </a:p>
          <a:p>
            <a:pPr marL="342900" lvl="0" indent="-342900" eaLnBrk="0" fontAlgn="base" hangingPunct="0">
              <a:spcBef>
                <a:spcPct val="20000"/>
              </a:spcBef>
              <a:spcAft>
                <a:spcPct val="0"/>
              </a:spcAft>
              <a:buFontTx/>
              <a:buChar char="•"/>
              <a:defRPr/>
            </a:pPr>
            <a:endParaRPr lang="fr-FR" altLang="en-US" sz="1200" kern="0" dirty="0" smtClean="0">
              <a:solidFill>
                <a:srgbClr val="7030A0"/>
              </a:solidFill>
              <a:latin typeface="Times New Roman"/>
            </a:endParaRPr>
          </a:p>
          <a:p>
            <a:pPr marL="0" lvl="0" indent="0" eaLnBrk="0" fontAlgn="base" hangingPunct="0">
              <a:spcBef>
                <a:spcPct val="20000"/>
              </a:spcBef>
              <a:spcAft>
                <a:spcPct val="0"/>
              </a:spcAft>
              <a:buFontTx/>
              <a:buNone/>
              <a:defRPr/>
            </a:pPr>
            <a:endParaRPr lang="fr-FR" altLang="en-US" sz="1200" kern="0" dirty="0" smtClean="0">
              <a:solidFill>
                <a:srgbClr val="7030A0"/>
              </a:solidFill>
              <a:latin typeface="Times New Roman"/>
            </a:endParaRPr>
          </a:p>
          <a:p>
            <a:endParaRPr lang="fr-FR" b="0" dirty="0"/>
          </a:p>
        </p:txBody>
      </p:sp>
      <p:sp>
        <p:nvSpPr>
          <p:cNvPr id="4" name="Espace réservé du numéro de diapositive 3"/>
          <p:cNvSpPr>
            <a:spLocks noGrp="1"/>
          </p:cNvSpPr>
          <p:nvPr>
            <p:ph type="sldNum" sz="quarter" idx="10"/>
          </p:nvPr>
        </p:nvSpPr>
        <p:spPr/>
        <p:txBody>
          <a:bodyPr/>
          <a:lstStyle/>
          <a:p>
            <a:fld id="{A4B48DAC-8A2D-4825-850C-34E762FB0A5F}" type="slidenum">
              <a:rPr lang="fr-FR" smtClean="0"/>
              <a:pPr/>
              <a:t>20</a:t>
            </a:fld>
            <a:endParaRPr lang="fr-FR"/>
          </a:p>
        </p:txBody>
      </p:sp>
    </p:spTree>
    <p:extLst>
      <p:ext uri="{BB962C8B-B14F-4D97-AF65-F5344CB8AC3E}">
        <p14:creationId xmlns:p14="http://schemas.microsoft.com/office/powerpoint/2010/main" val="9433561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1" kern="1200" dirty="0" smtClean="0">
                <a:solidFill>
                  <a:schemeClr val="tx1"/>
                </a:solidFill>
                <a:effectLst/>
                <a:latin typeface="+mn-lt"/>
                <a:ea typeface="+mn-ea"/>
                <a:cs typeface="+mn-cs"/>
              </a:rPr>
              <a:t>Diapo 21. Le Comite Technique de la </a:t>
            </a:r>
            <a:r>
              <a:rPr lang="fr-FR" sz="1200" b="1" kern="1200" dirty="0" err="1" smtClean="0">
                <a:solidFill>
                  <a:schemeClr val="tx1"/>
                </a:solidFill>
                <a:effectLst/>
                <a:latin typeface="+mn-lt"/>
                <a:ea typeface="+mn-ea"/>
                <a:cs typeface="+mn-cs"/>
              </a:rPr>
              <a:t>PNSN</a:t>
            </a:r>
            <a:r>
              <a:rPr lang="fr-FR" sz="1200" b="1" kern="1200" dirty="0" smtClean="0">
                <a:solidFill>
                  <a:schemeClr val="tx1"/>
                </a:solidFill>
                <a:effectLst/>
                <a:latin typeface="+mn-lt"/>
                <a:ea typeface="+mn-ea"/>
                <a:cs typeface="+mn-cs"/>
              </a:rPr>
              <a:t> (CT-</a:t>
            </a:r>
            <a:r>
              <a:rPr lang="fr-FR" sz="1200" b="1" kern="1200" dirty="0" err="1" smtClean="0">
                <a:solidFill>
                  <a:schemeClr val="tx1"/>
                </a:solidFill>
                <a:effectLst/>
                <a:latin typeface="+mn-lt"/>
                <a:ea typeface="+mn-ea"/>
                <a:cs typeface="+mn-cs"/>
              </a:rPr>
              <a:t>PNSN</a:t>
            </a:r>
            <a:r>
              <a:rPr lang="fr-FR" sz="1200" b="1" kern="1200" dirty="0" smtClean="0">
                <a:solidFill>
                  <a:schemeClr val="tx1"/>
                </a:solidFill>
                <a:effectLst/>
                <a:latin typeface="+mn-lt"/>
                <a:ea typeface="+mn-ea"/>
                <a:cs typeface="+mn-cs"/>
              </a:rPr>
              <a:t>)</a:t>
            </a:r>
          </a:p>
          <a:p>
            <a:endParaRPr lang="fr-FR" sz="1200" kern="1200" dirty="0" smtClean="0">
              <a:solidFill>
                <a:schemeClr val="tx1"/>
              </a:solidFill>
              <a:effectLst/>
              <a:latin typeface="+mn-lt"/>
              <a:ea typeface="+mn-ea"/>
              <a:cs typeface="+mn-cs"/>
            </a:endParaRPr>
          </a:p>
          <a:p>
            <a:pPr eaLnBrk="0" hangingPunct="0"/>
            <a:r>
              <a:rPr lang="fr-FR" sz="1200" kern="1200" dirty="0" smtClean="0">
                <a:solidFill>
                  <a:schemeClr val="tx1"/>
                </a:solidFill>
                <a:effectLst/>
                <a:latin typeface="+mn-lt"/>
                <a:ea typeface="+mn-ea"/>
                <a:cs typeface="+mn-cs"/>
              </a:rPr>
              <a:t>Le </a:t>
            </a:r>
            <a:r>
              <a:rPr lang="fr-FR" sz="1200" b="1" kern="1200" dirty="0" smtClean="0">
                <a:solidFill>
                  <a:schemeClr val="tx1"/>
                </a:solidFill>
                <a:effectLst/>
                <a:latin typeface="+mn-lt"/>
                <a:ea typeface="+mn-ea"/>
                <a:cs typeface="+mn-cs"/>
              </a:rPr>
              <a:t>Comité Technique de la </a:t>
            </a:r>
            <a:r>
              <a:rPr lang="fr-FR" sz="1200" b="1" kern="1200" dirty="0" err="1" smtClean="0">
                <a:solidFill>
                  <a:schemeClr val="tx1"/>
                </a:solidFill>
                <a:effectLst/>
                <a:latin typeface="+mn-lt"/>
                <a:ea typeface="+mn-ea"/>
                <a:cs typeface="+mn-cs"/>
              </a:rPr>
              <a:t>PNIN</a:t>
            </a:r>
            <a:r>
              <a:rPr lang="fr-FR" sz="1200" b="1" kern="1200" dirty="0" smtClean="0">
                <a:solidFill>
                  <a:schemeClr val="tx1"/>
                </a:solidFill>
                <a:effectLst/>
                <a:latin typeface="+mn-lt"/>
                <a:ea typeface="+mn-ea"/>
                <a:cs typeface="+mn-cs"/>
              </a:rPr>
              <a:t> </a:t>
            </a:r>
            <a:r>
              <a:rPr lang="fr-FR" sz="1200" kern="1200" dirty="0" smtClean="0">
                <a:solidFill>
                  <a:schemeClr val="tx1"/>
                </a:solidFill>
                <a:effectLst/>
                <a:latin typeface="+mn-lt"/>
                <a:ea typeface="+mn-ea"/>
                <a:cs typeface="+mn-cs"/>
              </a:rPr>
              <a:t>est placé sous la coordination du Haut-Commissariat à l’Initiative </a:t>
            </a:r>
            <a:r>
              <a:rPr lang="fr-FR" sz="1200" kern="1200" dirty="0" err="1" smtClean="0">
                <a:solidFill>
                  <a:schemeClr val="tx1"/>
                </a:solidFill>
                <a:effectLst/>
                <a:latin typeface="+mn-lt"/>
                <a:ea typeface="+mn-ea"/>
                <a:cs typeface="+mn-cs"/>
              </a:rPr>
              <a:t>3N</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HC3N</a:t>
            </a:r>
            <a:r>
              <a:rPr lang="fr-FR" sz="1200" kern="1200" dirty="0" smtClean="0">
                <a:solidFill>
                  <a:schemeClr val="tx1"/>
                </a:solidFill>
                <a:effectLst/>
                <a:latin typeface="+mn-lt"/>
                <a:ea typeface="+mn-ea"/>
                <a:cs typeface="+mn-cs"/>
              </a:rPr>
              <a:t>), </a:t>
            </a:r>
            <a:r>
              <a:rPr lang="fr-FR" sz="1200" b="1" kern="1200" dirty="0" smtClean="0">
                <a:solidFill>
                  <a:schemeClr val="tx1"/>
                </a:solidFill>
                <a:effectLst/>
                <a:latin typeface="+mn-lt"/>
                <a:ea typeface="+mn-ea"/>
                <a:cs typeface="+mn-cs"/>
              </a:rPr>
              <a:t>un organe consultatif et d’orientation sur les questions techniques de nutrition </a:t>
            </a:r>
            <a:r>
              <a:rPr lang="fr-FR" sz="1200" kern="1200" dirty="0" smtClean="0">
                <a:solidFill>
                  <a:schemeClr val="tx1"/>
                </a:solidFill>
                <a:effectLst/>
                <a:latin typeface="+mn-lt"/>
                <a:ea typeface="+mn-ea"/>
                <a:cs typeface="+mn-cs"/>
              </a:rPr>
              <a:t>dénommé « Comité Technique de la Politique Nationale de Sécurité Nutritionnelle » (CT/</a:t>
            </a:r>
            <a:r>
              <a:rPr lang="fr-FR" sz="1200" kern="1200" dirty="0" err="1" smtClean="0">
                <a:solidFill>
                  <a:schemeClr val="tx1"/>
                </a:solidFill>
                <a:effectLst/>
                <a:latin typeface="+mn-lt"/>
                <a:ea typeface="+mn-ea"/>
                <a:cs typeface="+mn-cs"/>
              </a:rPr>
              <a:t>PNSN</a:t>
            </a:r>
            <a:r>
              <a:rPr lang="fr-FR" sz="1200" kern="1200" dirty="0" smtClean="0">
                <a:solidFill>
                  <a:schemeClr val="tx1"/>
                </a:solidFill>
                <a:effectLst/>
                <a:latin typeface="+mn-lt"/>
                <a:ea typeface="+mn-ea"/>
                <a:cs typeface="+mn-cs"/>
              </a:rPr>
              <a:t>). Le Comité Technique de la </a:t>
            </a:r>
            <a:r>
              <a:rPr lang="fr-FR" sz="1200" kern="1200" dirty="0" err="1" smtClean="0">
                <a:solidFill>
                  <a:schemeClr val="tx1"/>
                </a:solidFill>
                <a:effectLst/>
                <a:latin typeface="+mn-lt"/>
                <a:ea typeface="+mn-ea"/>
                <a:cs typeface="+mn-cs"/>
              </a:rPr>
              <a:t>PNSN</a:t>
            </a:r>
            <a:r>
              <a:rPr lang="fr-FR" sz="1200" kern="1200" dirty="0" smtClean="0">
                <a:solidFill>
                  <a:schemeClr val="tx1"/>
                </a:solidFill>
                <a:effectLst/>
                <a:latin typeface="+mn-lt"/>
                <a:ea typeface="+mn-ea"/>
                <a:cs typeface="+mn-cs"/>
              </a:rPr>
              <a:t> (CT/</a:t>
            </a:r>
            <a:r>
              <a:rPr lang="fr-FR" sz="1200" kern="1200" dirty="0" err="1" smtClean="0">
                <a:solidFill>
                  <a:schemeClr val="tx1"/>
                </a:solidFill>
                <a:effectLst/>
                <a:latin typeface="+mn-lt"/>
                <a:ea typeface="+mn-ea"/>
                <a:cs typeface="+mn-cs"/>
              </a:rPr>
              <a:t>PNSN</a:t>
            </a:r>
            <a:r>
              <a:rPr lang="fr-FR" sz="1200" kern="1200" dirty="0" smtClean="0">
                <a:solidFill>
                  <a:schemeClr val="tx1"/>
                </a:solidFill>
                <a:effectLst/>
                <a:latin typeface="+mn-lt"/>
                <a:ea typeface="+mn-ea"/>
                <a:cs typeface="+mn-cs"/>
              </a:rPr>
              <a:t>) est chargé </a:t>
            </a:r>
            <a:r>
              <a:rPr lang="fr-FR" sz="1200" b="1" kern="1200" dirty="0" smtClean="0">
                <a:solidFill>
                  <a:schemeClr val="tx1"/>
                </a:solidFill>
                <a:effectLst/>
                <a:latin typeface="+mn-lt"/>
                <a:ea typeface="+mn-ea"/>
                <a:cs typeface="+mn-cs"/>
              </a:rPr>
              <a:t>du suivi technique et de la coordination de la mise en œuvre</a:t>
            </a:r>
            <a:r>
              <a:rPr lang="fr-FR" sz="1200" kern="1200" dirty="0" smtClean="0">
                <a:solidFill>
                  <a:schemeClr val="tx1"/>
                </a:solidFill>
                <a:effectLst/>
                <a:latin typeface="+mn-lt"/>
                <a:ea typeface="+mn-ea"/>
                <a:cs typeface="+mn-cs"/>
              </a:rPr>
              <a:t> de la Politique Nationale de Sécurité Nutritionnelle (</a:t>
            </a:r>
            <a:r>
              <a:rPr lang="fr-FR" sz="1200" kern="1200" dirty="0" err="1" smtClean="0">
                <a:solidFill>
                  <a:schemeClr val="tx1"/>
                </a:solidFill>
                <a:effectLst/>
                <a:latin typeface="+mn-lt"/>
                <a:ea typeface="+mn-ea"/>
                <a:cs typeface="+mn-cs"/>
              </a:rPr>
              <a:t>PNSN</a:t>
            </a:r>
            <a:r>
              <a:rPr lang="fr-FR" sz="1200" kern="1200" dirty="0" smtClean="0">
                <a:solidFill>
                  <a:schemeClr val="tx1"/>
                </a:solidFill>
                <a:effectLst/>
                <a:latin typeface="+mn-lt"/>
                <a:ea typeface="+mn-ea"/>
                <a:cs typeface="+mn-cs"/>
              </a:rPr>
              <a:t>). Le CT/</a:t>
            </a:r>
            <a:r>
              <a:rPr lang="fr-FR" sz="1200" kern="1200" dirty="0" err="1" smtClean="0">
                <a:solidFill>
                  <a:schemeClr val="tx1"/>
                </a:solidFill>
                <a:effectLst/>
                <a:latin typeface="+mn-lt"/>
                <a:ea typeface="+mn-ea"/>
                <a:cs typeface="+mn-cs"/>
              </a:rPr>
              <a:t>PNSN</a:t>
            </a:r>
            <a:r>
              <a:rPr lang="fr-FR" sz="1200" kern="1200" dirty="0" smtClean="0">
                <a:solidFill>
                  <a:schemeClr val="tx1"/>
                </a:solidFill>
                <a:effectLst/>
                <a:latin typeface="+mn-lt"/>
                <a:ea typeface="+mn-ea"/>
                <a:cs typeface="+mn-cs"/>
              </a:rPr>
              <a:t> assure également </a:t>
            </a:r>
            <a:r>
              <a:rPr lang="fr-FR" sz="1200" b="1" kern="1200" dirty="0" smtClean="0">
                <a:solidFill>
                  <a:schemeClr val="tx1"/>
                </a:solidFill>
                <a:effectLst/>
                <a:latin typeface="+mn-lt"/>
                <a:ea typeface="+mn-ea"/>
                <a:cs typeface="+mn-cs"/>
              </a:rPr>
              <a:t>la révision et la validation technique des documents et des messages </a:t>
            </a:r>
            <a:r>
              <a:rPr lang="fr-FR" sz="1200" kern="1200" dirty="0" smtClean="0">
                <a:solidFill>
                  <a:schemeClr val="tx1"/>
                </a:solidFill>
                <a:effectLst/>
                <a:latin typeface="+mn-lt"/>
                <a:ea typeface="+mn-ea"/>
                <a:cs typeface="+mn-cs"/>
              </a:rPr>
              <a:t>fournis par la Plateforme Nationale d’Information pour la Nutrition (plans d’analyses pluriannuels, plan de formation, interprétations et analyses approfondies des informations …), </a:t>
            </a:r>
            <a:r>
              <a:rPr lang="fr-FR" sz="1200" b="1" kern="1200" dirty="0" smtClean="0">
                <a:solidFill>
                  <a:schemeClr val="tx1"/>
                </a:solidFill>
                <a:effectLst/>
                <a:latin typeface="+mn-lt"/>
                <a:ea typeface="+mn-ea"/>
                <a:cs typeface="+mn-cs"/>
              </a:rPr>
              <a:t>des rapports de mise en œuvre et d’évaluation de la </a:t>
            </a:r>
            <a:r>
              <a:rPr lang="fr-FR" sz="1200" b="1" kern="1200" dirty="0" err="1" smtClean="0">
                <a:solidFill>
                  <a:schemeClr val="tx1"/>
                </a:solidFill>
                <a:effectLst/>
                <a:latin typeface="+mn-lt"/>
                <a:ea typeface="+mn-ea"/>
                <a:cs typeface="+mn-cs"/>
              </a:rPr>
              <a:t>PNSN</a:t>
            </a:r>
            <a:r>
              <a:rPr lang="fr-FR" sz="1200" kern="1200" dirty="0" smtClean="0">
                <a:solidFill>
                  <a:schemeClr val="tx1"/>
                </a:solidFill>
                <a:effectLst/>
                <a:latin typeface="+mn-lt"/>
                <a:ea typeface="+mn-ea"/>
                <a:cs typeface="+mn-cs"/>
              </a:rPr>
              <a:t>, </a:t>
            </a:r>
            <a:r>
              <a:rPr lang="fr-FR" sz="1200" b="1" kern="1200" dirty="0" smtClean="0">
                <a:solidFill>
                  <a:schemeClr val="tx1"/>
                </a:solidFill>
                <a:effectLst/>
                <a:latin typeface="+mn-lt"/>
                <a:ea typeface="+mn-ea"/>
                <a:cs typeface="+mn-cs"/>
              </a:rPr>
              <a:t>des productions des groupes techniques de nutrition et des rapports d’activités des réseaux SUN</a:t>
            </a:r>
            <a:r>
              <a:rPr lang="fr-FR" sz="1200" kern="1200" dirty="0" smtClean="0">
                <a:solidFill>
                  <a:schemeClr val="tx1"/>
                </a:solidFill>
                <a:effectLst/>
                <a:latin typeface="+mn-lt"/>
                <a:ea typeface="+mn-ea"/>
                <a:cs typeface="+mn-cs"/>
              </a:rPr>
              <a:t> du Niger. Le CT/</a:t>
            </a:r>
            <a:r>
              <a:rPr lang="fr-FR" sz="1200" kern="1200" dirty="0" err="1" smtClean="0">
                <a:solidFill>
                  <a:schemeClr val="tx1"/>
                </a:solidFill>
                <a:effectLst/>
                <a:latin typeface="+mn-lt"/>
                <a:ea typeface="+mn-ea"/>
                <a:cs typeface="+mn-cs"/>
              </a:rPr>
              <a:t>PNSN</a:t>
            </a:r>
            <a:r>
              <a:rPr lang="fr-FR" sz="1200" kern="1200" dirty="0" smtClean="0">
                <a:solidFill>
                  <a:schemeClr val="tx1"/>
                </a:solidFill>
                <a:effectLst/>
                <a:latin typeface="+mn-lt"/>
                <a:ea typeface="+mn-ea"/>
                <a:cs typeface="+mn-cs"/>
              </a:rPr>
              <a:t> est composé des représentants de tous les secteurs responsables des différents engagements de la </a:t>
            </a:r>
            <a:r>
              <a:rPr lang="fr-FR" sz="1200" kern="1200" dirty="0" err="1" smtClean="0">
                <a:solidFill>
                  <a:schemeClr val="tx1"/>
                </a:solidFill>
                <a:effectLst/>
                <a:latin typeface="+mn-lt"/>
                <a:ea typeface="+mn-ea"/>
                <a:cs typeface="+mn-cs"/>
              </a:rPr>
              <a:t>PNSN</a:t>
            </a:r>
            <a:r>
              <a:rPr lang="fr-FR" sz="1200" kern="1200" dirty="0" smtClean="0">
                <a:solidFill>
                  <a:schemeClr val="tx1"/>
                </a:solidFill>
                <a:effectLst/>
                <a:latin typeface="+mn-lt"/>
                <a:ea typeface="+mn-ea"/>
                <a:cs typeface="+mn-cs"/>
              </a:rPr>
              <a:t>, des partenaires et la société civile. Le CT/</a:t>
            </a:r>
            <a:r>
              <a:rPr lang="fr-FR" sz="1200" kern="1200" dirty="0" err="1" smtClean="0">
                <a:solidFill>
                  <a:schemeClr val="tx1"/>
                </a:solidFill>
                <a:effectLst/>
                <a:latin typeface="+mn-lt"/>
                <a:ea typeface="+mn-ea"/>
                <a:cs typeface="+mn-cs"/>
              </a:rPr>
              <a:t>PNSN</a:t>
            </a:r>
            <a:r>
              <a:rPr lang="fr-FR" sz="1200" kern="1200" dirty="0" smtClean="0">
                <a:solidFill>
                  <a:schemeClr val="tx1"/>
                </a:solidFill>
                <a:effectLst/>
                <a:latin typeface="+mn-lt"/>
                <a:ea typeface="+mn-ea"/>
                <a:cs typeface="+mn-cs"/>
              </a:rPr>
              <a:t> est récemment créé par Arrêté du Haut-Commissariat à l’initiative </a:t>
            </a:r>
            <a:r>
              <a:rPr lang="fr-FR" sz="1200" kern="1200" dirty="0" err="1" smtClean="0">
                <a:solidFill>
                  <a:schemeClr val="tx1"/>
                </a:solidFill>
                <a:effectLst/>
                <a:latin typeface="+mn-lt"/>
                <a:ea typeface="+mn-ea"/>
                <a:cs typeface="+mn-cs"/>
              </a:rPr>
              <a:t>3N</a:t>
            </a:r>
            <a:r>
              <a:rPr lang="fr-FR" sz="1200" kern="1200" dirty="0" smtClean="0">
                <a:solidFill>
                  <a:schemeClr val="tx1"/>
                </a:solidFill>
                <a:effectLst/>
                <a:latin typeface="+mn-lt"/>
                <a:ea typeface="+mn-ea"/>
                <a:cs typeface="+mn-cs"/>
              </a:rPr>
              <a:t>. Bien avant son institutionnalisation, les documents de la </a:t>
            </a:r>
            <a:r>
              <a:rPr lang="fr-FR" sz="1200" kern="1200" dirty="0" err="1" smtClean="0">
                <a:solidFill>
                  <a:schemeClr val="tx1"/>
                </a:solidFill>
                <a:effectLst/>
                <a:latin typeface="+mn-lt"/>
                <a:ea typeface="+mn-ea"/>
                <a:cs typeface="+mn-cs"/>
              </a:rPr>
              <a:t>PNIN</a:t>
            </a:r>
            <a:r>
              <a:rPr lang="fr-FR" sz="1200" kern="1200" dirty="0" smtClean="0">
                <a:solidFill>
                  <a:schemeClr val="tx1"/>
                </a:solidFill>
                <a:effectLst/>
                <a:latin typeface="+mn-lt"/>
                <a:ea typeface="+mn-ea"/>
                <a:cs typeface="+mn-cs"/>
              </a:rPr>
              <a:t> étaient soumis à un comité informel créé à cet effet. Le CT/</a:t>
            </a:r>
            <a:r>
              <a:rPr lang="fr-FR" sz="1200" kern="1200" dirty="0" err="1" smtClean="0">
                <a:solidFill>
                  <a:schemeClr val="tx1"/>
                </a:solidFill>
                <a:effectLst/>
                <a:latin typeface="+mn-lt"/>
                <a:ea typeface="+mn-ea"/>
                <a:cs typeface="+mn-cs"/>
              </a:rPr>
              <a:t>PNSN</a:t>
            </a:r>
            <a:r>
              <a:rPr lang="fr-FR" sz="1200" kern="1200" dirty="0" smtClean="0">
                <a:solidFill>
                  <a:schemeClr val="tx1"/>
                </a:solidFill>
                <a:effectLst/>
                <a:latin typeface="+mn-lt"/>
                <a:ea typeface="+mn-ea"/>
                <a:cs typeface="+mn-cs"/>
              </a:rPr>
              <a:t> est placé sous la présidence du coordonnateur de la Cellule Nutrition du </a:t>
            </a:r>
            <a:r>
              <a:rPr lang="fr-FR" sz="1200" kern="1200" dirty="0" err="1" smtClean="0">
                <a:solidFill>
                  <a:schemeClr val="tx1"/>
                </a:solidFill>
                <a:effectLst/>
                <a:latin typeface="+mn-lt"/>
                <a:ea typeface="+mn-ea"/>
                <a:cs typeface="+mn-cs"/>
              </a:rPr>
              <a:t>HC3N</a:t>
            </a:r>
            <a:r>
              <a:rPr lang="fr-FR" sz="1200" kern="1200" dirty="0" smtClean="0">
                <a:solidFill>
                  <a:schemeClr val="tx1"/>
                </a:solidFill>
                <a:effectLst/>
                <a:latin typeface="+mn-lt"/>
                <a:ea typeface="+mn-ea"/>
                <a:cs typeface="+mn-cs"/>
              </a:rPr>
              <a:t> et sa vice-présidence est confiée à un représentant des partenaires Techniques et financier de la Nutrition.</a:t>
            </a:r>
          </a:p>
          <a:p>
            <a:pPr eaLnBrk="0" hangingPunct="0"/>
            <a:endParaRPr lang="fr-FR" sz="1200" kern="1200" dirty="0" smtClean="0">
              <a:solidFill>
                <a:schemeClr val="tx1"/>
              </a:solidFill>
              <a:effectLst/>
              <a:latin typeface="+mn-lt"/>
              <a:ea typeface="+mn-ea"/>
              <a:cs typeface="+mn-cs"/>
            </a:endParaRPr>
          </a:p>
          <a:p>
            <a:pPr eaLnBrk="0" hangingPunct="0"/>
            <a:r>
              <a:rPr lang="fr-FR" sz="1200" kern="1200" dirty="0" smtClean="0">
                <a:solidFill>
                  <a:schemeClr val="tx1"/>
                </a:solidFill>
                <a:effectLst/>
                <a:latin typeface="+mn-lt"/>
                <a:ea typeface="+mn-ea"/>
                <a:cs typeface="+mn-cs"/>
              </a:rPr>
              <a:t>Le CT/</a:t>
            </a:r>
            <a:r>
              <a:rPr lang="fr-FR" sz="1200" kern="1200" dirty="0" err="1" smtClean="0">
                <a:solidFill>
                  <a:schemeClr val="tx1"/>
                </a:solidFill>
                <a:effectLst/>
                <a:latin typeface="+mn-lt"/>
                <a:ea typeface="+mn-ea"/>
                <a:cs typeface="+mn-cs"/>
              </a:rPr>
              <a:t>PNSN</a:t>
            </a:r>
            <a:r>
              <a:rPr lang="fr-FR" sz="1200" kern="1200" dirty="0" smtClean="0">
                <a:solidFill>
                  <a:schemeClr val="tx1"/>
                </a:solidFill>
                <a:effectLst/>
                <a:latin typeface="+mn-lt"/>
                <a:ea typeface="+mn-ea"/>
                <a:cs typeface="+mn-cs"/>
              </a:rPr>
              <a:t> est renforcé dans ses missions par </a:t>
            </a:r>
            <a:r>
              <a:rPr lang="fr-FR" sz="1200" b="1" kern="1200" dirty="0" smtClean="0">
                <a:solidFill>
                  <a:schemeClr val="tx1"/>
                </a:solidFill>
                <a:effectLst/>
                <a:latin typeface="+mn-lt"/>
                <a:ea typeface="+mn-ea"/>
                <a:cs typeface="+mn-cs"/>
              </a:rPr>
              <a:t>plusieurs sous-groupes spécialisés</a:t>
            </a:r>
            <a:r>
              <a:rPr lang="fr-FR" sz="1200" kern="1200" dirty="0" smtClean="0">
                <a:solidFill>
                  <a:schemeClr val="tx1"/>
                </a:solidFill>
                <a:effectLst/>
                <a:latin typeface="+mn-lt"/>
                <a:ea typeface="+mn-ea"/>
                <a:cs typeface="+mn-cs"/>
              </a:rPr>
              <a:t>. Il s’agit du </a:t>
            </a:r>
            <a:r>
              <a:rPr lang="fr-FR" sz="1200" b="1" kern="1200" dirty="0" smtClean="0">
                <a:solidFill>
                  <a:schemeClr val="tx1"/>
                </a:solidFill>
                <a:effectLst/>
                <a:latin typeface="+mn-lt"/>
                <a:ea typeface="+mn-ea"/>
                <a:cs typeface="+mn-cs"/>
              </a:rPr>
              <a:t>Groupe Technique Nutrition (</a:t>
            </a:r>
            <a:r>
              <a:rPr lang="fr-FR" sz="1200" b="1" kern="1200" dirty="0" err="1" smtClean="0">
                <a:solidFill>
                  <a:schemeClr val="tx1"/>
                </a:solidFill>
                <a:effectLst/>
                <a:latin typeface="+mn-lt"/>
                <a:ea typeface="+mn-ea"/>
                <a:cs typeface="+mn-cs"/>
              </a:rPr>
              <a:t>GTN</a:t>
            </a:r>
            <a:r>
              <a:rPr lang="fr-FR" sz="1200" b="1" kern="1200" dirty="0" smtClean="0">
                <a:solidFill>
                  <a:schemeClr val="tx1"/>
                </a:solidFill>
                <a:effectLst/>
                <a:latin typeface="+mn-lt"/>
                <a:ea typeface="+mn-ea"/>
                <a:cs typeface="+mn-cs"/>
              </a:rPr>
              <a:t>), Groupe Technique Nutrition Sensible (</a:t>
            </a:r>
            <a:r>
              <a:rPr lang="fr-FR" sz="1200" b="1" kern="1200" dirty="0" err="1" smtClean="0">
                <a:solidFill>
                  <a:schemeClr val="tx1"/>
                </a:solidFill>
                <a:effectLst/>
                <a:latin typeface="+mn-lt"/>
                <a:ea typeface="+mn-ea"/>
                <a:cs typeface="+mn-cs"/>
              </a:rPr>
              <a:t>GTNS</a:t>
            </a:r>
            <a:r>
              <a:rPr lang="fr-FR" sz="1200" b="1" kern="1200" dirty="0" smtClean="0">
                <a:solidFill>
                  <a:schemeClr val="tx1"/>
                </a:solidFill>
                <a:effectLst/>
                <a:latin typeface="+mn-lt"/>
                <a:ea typeface="+mn-ea"/>
                <a:cs typeface="+mn-cs"/>
              </a:rPr>
              <a:t>)</a:t>
            </a:r>
            <a:r>
              <a:rPr lang="fr-FR" sz="1200" kern="1200" dirty="0" smtClean="0">
                <a:solidFill>
                  <a:schemeClr val="tx1"/>
                </a:solidFill>
                <a:effectLst/>
                <a:latin typeface="+mn-lt"/>
                <a:ea typeface="+mn-ea"/>
                <a:cs typeface="+mn-cs"/>
              </a:rPr>
              <a:t>, </a:t>
            </a:r>
            <a:r>
              <a:rPr lang="fr-FR" sz="1200" b="1" kern="1200" dirty="0" smtClean="0">
                <a:solidFill>
                  <a:schemeClr val="tx1"/>
                </a:solidFill>
                <a:effectLst/>
                <a:latin typeface="+mn-lt"/>
                <a:ea typeface="+mn-ea"/>
                <a:cs typeface="+mn-cs"/>
              </a:rPr>
              <a:t>l’Alliance Nationale pour la Fortification des Aliment</a:t>
            </a:r>
            <a:r>
              <a:rPr lang="fr-FR" sz="1200" kern="1200" dirty="0" smtClean="0">
                <a:solidFill>
                  <a:schemeClr val="tx1"/>
                </a:solidFill>
                <a:effectLst/>
                <a:latin typeface="+mn-lt"/>
                <a:ea typeface="+mn-ea"/>
                <a:cs typeface="+mn-cs"/>
              </a:rPr>
              <a:t>s (</a:t>
            </a:r>
            <a:r>
              <a:rPr lang="fr-FR" sz="1200" kern="1200" dirty="0" err="1" smtClean="0">
                <a:solidFill>
                  <a:schemeClr val="tx1"/>
                </a:solidFill>
                <a:effectLst/>
                <a:latin typeface="+mn-lt"/>
                <a:ea typeface="+mn-ea"/>
                <a:cs typeface="+mn-cs"/>
              </a:rPr>
              <a:t>ANFA</a:t>
            </a:r>
            <a:r>
              <a:rPr lang="fr-FR" sz="1200" kern="1200" dirty="0" smtClean="0">
                <a:solidFill>
                  <a:schemeClr val="tx1"/>
                </a:solidFill>
                <a:effectLst/>
                <a:latin typeface="+mn-lt"/>
                <a:ea typeface="+mn-ea"/>
                <a:cs typeface="+mn-cs"/>
              </a:rPr>
              <a:t>), le groupe de la communauté scientifique et enfin celui de la communication et le plaidoyer (</a:t>
            </a:r>
            <a:r>
              <a:rPr lang="fr-FR" sz="1200" kern="1200" dirty="0" err="1" smtClean="0">
                <a:solidFill>
                  <a:schemeClr val="tx1"/>
                </a:solidFill>
                <a:effectLst/>
                <a:latin typeface="+mn-lt"/>
                <a:ea typeface="+mn-ea"/>
                <a:cs typeface="+mn-cs"/>
              </a:rPr>
              <a:t>GTT</a:t>
            </a:r>
            <a:r>
              <a:rPr lang="fr-FR" sz="1200" kern="1200" dirty="0" smtClean="0">
                <a:solidFill>
                  <a:schemeClr val="tx1"/>
                </a:solidFill>
                <a:effectLst/>
                <a:latin typeface="+mn-lt"/>
                <a:ea typeface="+mn-ea"/>
                <a:cs typeface="+mn-cs"/>
              </a:rPr>
              <a:t> plaidoyer). Seul le </a:t>
            </a:r>
            <a:r>
              <a:rPr lang="fr-FR" sz="1200" kern="1200" dirty="0" err="1" smtClean="0">
                <a:solidFill>
                  <a:schemeClr val="tx1"/>
                </a:solidFill>
                <a:effectLst/>
                <a:latin typeface="+mn-lt"/>
                <a:ea typeface="+mn-ea"/>
                <a:cs typeface="+mn-cs"/>
              </a:rPr>
              <a:t>GTN</a:t>
            </a:r>
            <a:r>
              <a:rPr lang="fr-FR" sz="1200" kern="1200" dirty="0" smtClean="0">
                <a:solidFill>
                  <a:schemeClr val="tx1"/>
                </a:solidFill>
                <a:effectLst/>
                <a:latin typeface="+mn-lt"/>
                <a:ea typeface="+mn-ea"/>
                <a:cs typeface="+mn-cs"/>
              </a:rPr>
              <a:t> qui est placé sous la présidence du Directeur de la Nutrition au Ministère de la Santé Publique fonctionne avec des réunions régulières. Son animation est assurée par le Coordonnateur du Cluster Nutrition. </a:t>
            </a:r>
          </a:p>
          <a:p>
            <a:pPr marL="0" lvl="0" indent="0" eaLnBrk="0" fontAlgn="base" hangingPunct="0">
              <a:spcBef>
                <a:spcPct val="20000"/>
              </a:spcBef>
              <a:spcAft>
                <a:spcPct val="0"/>
              </a:spcAft>
              <a:buFontTx/>
              <a:buNone/>
              <a:defRPr/>
            </a:pPr>
            <a:endParaRPr lang="fr-FR" altLang="en-US" sz="1200" kern="0" dirty="0" smtClean="0">
              <a:solidFill>
                <a:srgbClr val="7030A0"/>
              </a:solidFill>
              <a:latin typeface="Times New Roman"/>
            </a:endParaRPr>
          </a:p>
          <a:p>
            <a:pPr marL="0" lvl="0" indent="0" eaLnBrk="0" fontAlgn="base" hangingPunct="0">
              <a:spcBef>
                <a:spcPct val="20000"/>
              </a:spcBef>
              <a:spcAft>
                <a:spcPct val="0"/>
              </a:spcAft>
              <a:buFontTx/>
              <a:buNone/>
              <a:defRPr/>
            </a:pPr>
            <a:r>
              <a:rPr lang="fr-FR" altLang="en-US" sz="1200" b="1" kern="0" smtClean="0">
                <a:solidFill>
                  <a:srgbClr val="7030A0"/>
                </a:solidFill>
                <a:latin typeface="Times New Roman"/>
              </a:rPr>
              <a:t>1 minute et 30 </a:t>
            </a:r>
            <a:r>
              <a:rPr lang="fr-FR" altLang="en-US" sz="1200" b="1" kern="0" dirty="0" smtClean="0">
                <a:solidFill>
                  <a:srgbClr val="7030A0"/>
                </a:solidFill>
                <a:latin typeface="Times New Roman"/>
              </a:rPr>
              <a:t>secondes</a:t>
            </a:r>
            <a:r>
              <a:rPr lang="fr-FR" altLang="en-US" sz="1200" kern="0" dirty="0" smtClean="0">
                <a:solidFill>
                  <a:srgbClr val="7030A0"/>
                </a:solidFill>
                <a:latin typeface="Times New Roman"/>
              </a:rPr>
              <a:t>.</a:t>
            </a:r>
          </a:p>
          <a:p>
            <a:pPr marL="342900" lvl="0" indent="-342900" eaLnBrk="0" fontAlgn="base" hangingPunct="0">
              <a:spcBef>
                <a:spcPct val="20000"/>
              </a:spcBef>
              <a:spcAft>
                <a:spcPct val="0"/>
              </a:spcAft>
              <a:buFontTx/>
              <a:buChar char="•"/>
              <a:defRPr/>
            </a:pPr>
            <a:endParaRPr lang="fr-FR" altLang="en-US" sz="1200" kern="0" dirty="0" smtClean="0">
              <a:solidFill>
                <a:srgbClr val="7030A0"/>
              </a:solidFill>
              <a:latin typeface="Times New Roman"/>
            </a:endParaRPr>
          </a:p>
          <a:p>
            <a:pPr marL="0" lvl="0" indent="0" eaLnBrk="0" fontAlgn="base" hangingPunct="0">
              <a:spcBef>
                <a:spcPct val="20000"/>
              </a:spcBef>
              <a:spcAft>
                <a:spcPct val="0"/>
              </a:spcAft>
              <a:buFontTx/>
              <a:buNone/>
              <a:defRPr/>
            </a:pPr>
            <a:endParaRPr lang="fr-FR" altLang="en-US" sz="1200" kern="0" dirty="0" smtClean="0">
              <a:solidFill>
                <a:srgbClr val="7030A0"/>
              </a:solidFill>
              <a:latin typeface="Times New Roman"/>
            </a:endParaRPr>
          </a:p>
          <a:p>
            <a:endParaRPr lang="fr-FR" b="0" dirty="0"/>
          </a:p>
        </p:txBody>
      </p:sp>
      <p:sp>
        <p:nvSpPr>
          <p:cNvPr id="4" name="Espace réservé du numéro de diapositive 3"/>
          <p:cNvSpPr>
            <a:spLocks noGrp="1"/>
          </p:cNvSpPr>
          <p:nvPr>
            <p:ph type="sldNum" sz="quarter" idx="10"/>
          </p:nvPr>
        </p:nvSpPr>
        <p:spPr/>
        <p:txBody>
          <a:bodyPr/>
          <a:lstStyle/>
          <a:p>
            <a:fld id="{A4B48DAC-8A2D-4825-850C-34E762FB0A5F}" type="slidenum">
              <a:rPr lang="fr-FR" smtClean="0"/>
              <a:pPr/>
              <a:t>21</a:t>
            </a:fld>
            <a:endParaRPr lang="fr-FR"/>
          </a:p>
        </p:txBody>
      </p:sp>
    </p:spTree>
    <p:extLst>
      <p:ext uri="{BB962C8B-B14F-4D97-AF65-F5344CB8AC3E}">
        <p14:creationId xmlns:p14="http://schemas.microsoft.com/office/powerpoint/2010/main" val="22858194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eaLnBrk="0" hangingPunct="0"/>
            <a:r>
              <a:rPr lang="fr-FR" sz="1200" b="1" kern="1200" dirty="0" smtClean="0">
                <a:solidFill>
                  <a:schemeClr val="tx1"/>
                </a:solidFill>
                <a:effectLst/>
                <a:latin typeface="+mn-lt"/>
                <a:ea typeface="+mn-ea"/>
                <a:cs typeface="+mn-cs"/>
              </a:rPr>
              <a:t>Diapo 22.</a:t>
            </a:r>
            <a:r>
              <a:rPr lang="fr-FR" sz="1200" b="1" kern="1200" baseline="0" dirty="0" smtClean="0">
                <a:solidFill>
                  <a:schemeClr val="tx1"/>
                </a:solidFill>
                <a:effectLst/>
                <a:latin typeface="+mn-lt"/>
                <a:ea typeface="+mn-ea"/>
                <a:cs typeface="+mn-cs"/>
              </a:rPr>
              <a:t> </a:t>
            </a:r>
            <a:r>
              <a:rPr lang="fr-FR" sz="1200" b="1" kern="1200" dirty="0" smtClean="0">
                <a:solidFill>
                  <a:schemeClr val="tx1"/>
                </a:solidFill>
                <a:effectLst/>
                <a:latin typeface="+mn-lt"/>
                <a:ea typeface="+mn-ea"/>
                <a:cs typeface="+mn-cs"/>
              </a:rPr>
              <a:t>Le Financement de la Nutrition</a:t>
            </a:r>
            <a:r>
              <a:rPr lang="fr-FR" sz="1200" kern="1200" dirty="0" smtClean="0">
                <a:solidFill>
                  <a:schemeClr val="tx1"/>
                </a:solidFill>
                <a:effectLst/>
                <a:latin typeface="+mn-lt"/>
                <a:ea typeface="+mn-ea"/>
                <a:cs typeface="+mn-cs"/>
              </a:rPr>
              <a:t> (ressources propres et des donateurs inscrites sur le budget de l’</a:t>
            </a:r>
            <a:r>
              <a:rPr lang="fr-FR" sz="1200" kern="1200" dirty="0" err="1" smtClean="0">
                <a:solidFill>
                  <a:schemeClr val="tx1"/>
                </a:solidFill>
                <a:effectLst/>
                <a:latin typeface="+mn-lt"/>
                <a:ea typeface="+mn-ea"/>
                <a:cs typeface="+mn-cs"/>
              </a:rPr>
              <a:t>Etat</a:t>
            </a:r>
            <a:r>
              <a:rPr lang="fr-FR" sz="1200" kern="1200" dirty="0" smtClean="0">
                <a:solidFill>
                  <a:schemeClr val="tx1"/>
                </a:solidFill>
                <a:effectLst/>
                <a:latin typeface="+mn-lt"/>
                <a:ea typeface="+mn-ea"/>
                <a:cs typeface="+mn-cs"/>
              </a:rPr>
              <a:t>).</a:t>
            </a:r>
          </a:p>
          <a:p>
            <a:pPr eaLnBrk="0" hangingPunct="0"/>
            <a:endParaRPr lang="fr-FR" sz="1200" kern="1200" dirty="0" smtClean="0">
              <a:solidFill>
                <a:schemeClr val="tx1"/>
              </a:solidFill>
              <a:effectLst/>
              <a:latin typeface="+mn-lt"/>
              <a:ea typeface="+mn-ea"/>
              <a:cs typeface="+mn-cs"/>
            </a:endParaRPr>
          </a:p>
          <a:p>
            <a:pPr eaLnBrk="0" hangingPunct="0"/>
            <a:r>
              <a:rPr lang="fr-FR" sz="1200" i="1" kern="1200" dirty="0" smtClean="0">
                <a:solidFill>
                  <a:schemeClr val="tx1"/>
                </a:solidFill>
                <a:effectLst/>
                <a:latin typeface="+mn-lt"/>
                <a:ea typeface="+mn-ea"/>
                <a:cs typeface="+mn-cs"/>
              </a:rPr>
              <a:t>Cette diapositive et la suivante cherchent à contextualiser la répartition des budgets pour la Nutrition dans les Ministères concernés. Expliquer les sources de ces données et comment l’ensemble des allocations / dépenses se rapportent au PIB national</a:t>
            </a:r>
            <a:r>
              <a:rPr lang="fr-FR" sz="1200" kern="1200" dirty="0" smtClean="0">
                <a:solidFill>
                  <a:schemeClr val="tx1"/>
                </a:solidFill>
                <a:effectLst/>
                <a:latin typeface="+mn-lt"/>
                <a:ea typeface="+mn-ea"/>
                <a:cs typeface="+mn-cs"/>
              </a:rPr>
              <a:t>.</a:t>
            </a:r>
          </a:p>
          <a:p>
            <a:pPr eaLnBrk="0" hangingPunct="0"/>
            <a:endParaRPr lang="fr-FR" sz="1200" kern="1200" dirty="0" smtClean="0">
              <a:solidFill>
                <a:schemeClr val="tx1"/>
              </a:solidFill>
              <a:effectLst/>
              <a:latin typeface="+mn-lt"/>
              <a:ea typeface="+mn-ea"/>
              <a:cs typeface="+mn-cs"/>
            </a:endParaRPr>
          </a:p>
          <a:p>
            <a:pPr eaLnBrk="0" hangingPunct="0"/>
            <a:r>
              <a:rPr lang="fr-FR" sz="1200" b="1" kern="1200" dirty="0" smtClean="0">
                <a:solidFill>
                  <a:schemeClr val="tx1"/>
                </a:solidFill>
                <a:effectLst/>
                <a:latin typeface="+mn-lt"/>
                <a:ea typeface="+mn-ea"/>
                <a:cs typeface="+mn-cs"/>
              </a:rPr>
              <a:t>Les allocations budgétaires </a:t>
            </a:r>
            <a:r>
              <a:rPr lang="fr-FR" sz="1200" kern="1200" dirty="0" smtClean="0">
                <a:solidFill>
                  <a:schemeClr val="tx1"/>
                </a:solidFill>
                <a:effectLst/>
                <a:latin typeface="+mn-lt"/>
                <a:ea typeface="+mn-ea"/>
                <a:cs typeface="+mn-cs"/>
              </a:rPr>
              <a:t>sur ressources propres de l’État, </a:t>
            </a:r>
            <a:r>
              <a:rPr lang="fr-FR" sz="1200" b="1" kern="1200" dirty="0" smtClean="0">
                <a:solidFill>
                  <a:schemeClr val="tx1"/>
                </a:solidFill>
                <a:effectLst/>
                <a:latin typeface="+mn-lt"/>
                <a:ea typeface="+mn-ea"/>
                <a:cs typeface="+mn-cs"/>
              </a:rPr>
              <a:t>dédiées à la nutrition représentent 3,41 % du budget total de l’État </a:t>
            </a:r>
            <a:r>
              <a:rPr lang="fr-FR" sz="1200" kern="1200" dirty="0" smtClean="0">
                <a:solidFill>
                  <a:schemeClr val="tx1"/>
                </a:solidFill>
                <a:effectLst/>
                <a:latin typeface="+mn-lt"/>
                <a:ea typeface="+mn-ea"/>
                <a:cs typeface="+mn-cs"/>
              </a:rPr>
              <a:t>pour la période 2016-2017. Cette proportion a varié très peu entre 2016 (3,1 %) et 2017 (3,7 %). </a:t>
            </a:r>
            <a:r>
              <a:rPr lang="fr-FR" sz="1200" b="1" kern="1200" dirty="0" smtClean="0">
                <a:solidFill>
                  <a:schemeClr val="tx1"/>
                </a:solidFill>
                <a:effectLst/>
                <a:latin typeface="+mn-lt"/>
                <a:ea typeface="+mn-ea"/>
                <a:cs typeface="+mn-cs"/>
              </a:rPr>
              <a:t>Les allocations budgétaires des ressources externes</a:t>
            </a:r>
            <a:r>
              <a:rPr lang="fr-FR" sz="1200" kern="1200" dirty="0" smtClean="0">
                <a:solidFill>
                  <a:schemeClr val="tx1"/>
                </a:solidFill>
                <a:effectLst/>
                <a:latin typeface="+mn-lt"/>
                <a:ea typeface="+mn-ea"/>
                <a:cs typeface="+mn-cs"/>
              </a:rPr>
              <a:t> étaient respectivement de 9,8 % en 2016 et 5,4 % en 2017 par rapport au budget total national et le total des deux années (7,5 %). </a:t>
            </a:r>
          </a:p>
          <a:p>
            <a:pPr eaLnBrk="0" hangingPunct="0"/>
            <a:endParaRPr lang="fr-FR" sz="1200" kern="1200" dirty="0" smtClean="0">
              <a:solidFill>
                <a:schemeClr val="tx1"/>
              </a:solidFill>
              <a:effectLst/>
              <a:latin typeface="+mn-lt"/>
              <a:ea typeface="+mn-ea"/>
              <a:cs typeface="+mn-cs"/>
            </a:endParaRPr>
          </a:p>
          <a:p>
            <a:pPr eaLnBrk="0" hangingPunct="0"/>
            <a:r>
              <a:rPr lang="fr-FR" sz="1200" b="1" kern="1200" dirty="0" smtClean="0">
                <a:solidFill>
                  <a:schemeClr val="tx1"/>
                </a:solidFill>
                <a:effectLst/>
                <a:latin typeface="+mn-lt"/>
                <a:ea typeface="+mn-ea"/>
                <a:cs typeface="+mn-cs"/>
              </a:rPr>
              <a:t>Les ressources propres de l’État pour la nutrition </a:t>
            </a:r>
            <a:r>
              <a:rPr lang="fr-FR" sz="1200" kern="1200" dirty="0" smtClean="0">
                <a:solidFill>
                  <a:schemeClr val="tx1"/>
                </a:solidFill>
                <a:effectLst/>
                <a:latin typeface="+mn-lt"/>
                <a:ea typeface="+mn-ea"/>
                <a:cs typeface="+mn-cs"/>
              </a:rPr>
              <a:t>ont été </a:t>
            </a:r>
            <a:r>
              <a:rPr lang="fr-FR" sz="1200" b="1" kern="1200" dirty="0" smtClean="0">
                <a:solidFill>
                  <a:schemeClr val="tx1"/>
                </a:solidFill>
                <a:effectLst/>
                <a:latin typeface="+mn-lt"/>
                <a:ea typeface="+mn-ea"/>
                <a:cs typeface="+mn-cs"/>
              </a:rPr>
              <a:t>identifiées</a:t>
            </a:r>
            <a:r>
              <a:rPr lang="fr-FR" sz="1200" kern="1200" dirty="0" smtClean="0">
                <a:solidFill>
                  <a:schemeClr val="tx1"/>
                </a:solidFill>
                <a:effectLst/>
                <a:latin typeface="+mn-lt"/>
                <a:ea typeface="+mn-ea"/>
                <a:cs typeface="+mn-cs"/>
              </a:rPr>
              <a:t> principalement </a:t>
            </a:r>
            <a:r>
              <a:rPr lang="fr-FR" sz="1200" b="1" kern="1200" dirty="0" smtClean="0">
                <a:solidFill>
                  <a:schemeClr val="tx1"/>
                </a:solidFill>
                <a:effectLst/>
                <a:latin typeface="+mn-lt"/>
                <a:ea typeface="+mn-ea"/>
                <a:cs typeface="+mn-cs"/>
              </a:rPr>
              <a:t>dans quatre (4) Ministères</a:t>
            </a:r>
            <a:r>
              <a:rPr lang="fr-FR" sz="1200" kern="1200" dirty="0" smtClean="0">
                <a:solidFill>
                  <a:schemeClr val="tx1"/>
                </a:solidFill>
                <a:effectLst/>
                <a:latin typeface="+mn-lt"/>
                <a:ea typeface="+mn-ea"/>
                <a:cs typeface="+mn-cs"/>
              </a:rPr>
              <a:t> : 1/ Ministère de l’Agriculture et de l’Élevage (8,3 % en 2016 et 23 % en 2017) ; 2/ Ministère de la Santé Publique (12,5 % en 2016 et 10,4 % en 2017) ; 3/ Ministère des Enseignements Professionnels et Techniques (15,7 % en 2016 et 5,7 % en 2017) ; 4/ Premier Ministère (7,6 % en 2016 et 3,4 % en 2017). </a:t>
            </a:r>
            <a:r>
              <a:rPr lang="fr-FR" sz="1200" b="1" kern="1200" dirty="0" smtClean="0">
                <a:solidFill>
                  <a:schemeClr val="tx1"/>
                </a:solidFill>
                <a:effectLst/>
                <a:latin typeface="+mn-lt"/>
                <a:ea typeface="+mn-ea"/>
                <a:cs typeface="+mn-cs"/>
              </a:rPr>
              <a:t>Ces quatre (4) Ministères ont totalisé à eux seuls la moitié du budget total alloué à la nutrition</a:t>
            </a:r>
            <a:r>
              <a:rPr lang="fr-FR" sz="1200" kern="1200" dirty="0" smtClean="0">
                <a:solidFill>
                  <a:schemeClr val="tx1"/>
                </a:solidFill>
                <a:effectLst/>
                <a:latin typeface="+mn-lt"/>
                <a:ea typeface="+mn-ea"/>
                <a:cs typeface="+mn-cs"/>
              </a:rPr>
              <a:t>. </a:t>
            </a:r>
          </a:p>
          <a:p>
            <a:pPr marL="0" lvl="0" indent="0" eaLnBrk="0" fontAlgn="base" hangingPunct="0">
              <a:spcBef>
                <a:spcPct val="20000"/>
              </a:spcBef>
              <a:spcAft>
                <a:spcPct val="0"/>
              </a:spcAft>
              <a:buFontTx/>
              <a:buNone/>
              <a:defRPr/>
            </a:pPr>
            <a:endParaRPr lang="fr-FR" altLang="en-US" sz="1200" kern="0" dirty="0" smtClean="0">
              <a:solidFill>
                <a:srgbClr val="7030A0"/>
              </a:solidFill>
              <a:latin typeface="Times New Roman"/>
            </a:endParaRPr>
          </a:p>
          <a:p>
            <a:pPr marL="0" lvl="0" indent="0" eaLnBrk="0" fontAlgn="base" hangingPunct="0">
              <a:spcBef>
                <a:spcPct val="20000"/>
              </a:spcBef>
              <a:spcAft>
                <a:spcPct val="0"/>
              </a:spcAft>
              <a:buFontTx/>
              <a:buNone/>
              <a:defRPr/>
            </a:pPr>
            <a:r>
              <a:rPr lang="fr-FR" altLang="en-US" sz="1200" b="1" kern="0" dirty="0" smtClean="0">
                <a:solidFill>
                  <a:srgbClr val="7030A0"/>
                </a:solidFill>
                <a:latin typeface="Times New Roman"/>
              </a:rPr>
              <a:t>1 minute et 20 </a:t>
            </a:r>
            <a:r>
              <a:rPr lang="fr-FR" altLang="en-US" sz="1200" b="1" kern="0" dirty="0" smtClean="0">
                <a:solidFill>
                  <a:srgbClr val="7030A0"/>
                </a:solidFill>
                <a:latin typeface="Times New Roman"/>
              </a:rPr>
              <a:t>secondes</a:t>
            </a:r>
            <a:r>
              <a:rPr lang="fr-FR" altLang="en-US" sz="1200" kern="0" dirty="0" smtClean="0">
                <a:solidFill>
                  <a:srgbClr val="7030A0"/>
                </a:solidFill>
                <a:latin typeface="Times New Roman"/>
              </a:rPr>
              <a:t>.</a:t>
            </a:r>
          </a:p>
          <a:p>
            <a:pPr marL="342900" lvl="0" indent="-342900" eaLnBrk="0" fontAlgn="base" hangingPunct="0">
              <a:spcBef>
                <a:spcPct val="20000"/>
              </a:spcBef>
              <a:spcAft>
                <a:spcPct val="0"/>
              </a:spcAft>
              <a:buFontTx/>
              <a:buChar char="•"/>
              <a:defRPr/>
            </a:pPr>
            <a:endParaRPr lang="fr-FR" altLang="en-US" sz="1200" kern="0" dirty="0" smtClean="0">
              <a:solidFill>
                <a:srgbClr val="7030A0"/>
              </a:solidFill>
              <a:latin typeface="Times New Roman"/>
            </a:endParaRPr>
          </a:p>
          <a:p>
            <a:pPr marL="0" lvl="0" indent="0" eaLnBrk="0" fontAlgn="base" hangingPunct="0">
              <a:spcBef>
                <a:spcPct val="20000"/>
              </a:spcBef>
              <a:spcAft>
                <a:spcPct val="0"/>
              </a:spcAft>
              <a:buFontTx/>
              <a:buNone/>
              <a:defRPr/>
            </a:pPr>
            <a:endParaRPr lang="fr-FR" altLang="en-US" sz="1200" kern="0" dirty="0" smtClean="0">
              <a:solidFill>
                <a:srgbClr val="7030A0"/>
              </a:solidFill>
              <a:latin typeface="Times New Roman"/>
            </a:endParaRPr>
          </a:p>
          <a:p>
            <a:endParaRPr lang="fr-FR" b="0" dirty="0"/>
          </a:p>
        </p:txBody>
      </p:sp>
      <p:sp>
        <p:nvSpPr>
          <p:cNvPr id="4" name="Espace réservé du numéro de diapositive 3"/>
          <p:cNvSpPr>
            <a:spLocks noGrp="1"/>
          </p:cNvSpPr>
          <p:nvPr>
            <p:ph type="sldNum" sz="quarter" idx="10"/>
          </p:nvPr>
        </p:nvSpPr>
        <p:spPr/>
        <p:txBody>
          <a:bodyPr/>
          <a:lstStyle/>
          <a:p>
            <a:fld id="{A4B48DAC-8A2D-4825-850C-34E762FB0A5F}" type="slidenum">
              <a:rPr lang="fr-FR" smtClean="0"/>
              <a:pPr/>
              <a:t>22</a:t>
            </a:fld>
            <a:endParaRPr lang="fr-FR"/>
          </a:p>
        </p:txBody>
      </p:sp>
    </p:spTree>
    <p:extLst>
      <p:ext uri="{BB962C8B-B14F-4D97-AF65-F5344CB8AC3E}">
        <p14:creationId xmlns:p14="http://schemas.microsoft.com/office/powerpoint/2010/main" val="575789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1" kern="1200" dirty="0" smtClean="0">
                <a:solidFill>
                  <a:schemeClr val="tx1"/>
                </a:solidFill>
                <a:effectLst/>
                <a:latin typeface="+mn-lt"/>
                <a:ea typeface="+mn-ea"/>
                <a:cs typeface="+mn-cs"/>
              </a:rPr>
              <a:t>Diapo</a:t>
            </a:r>
            <a:r>
              <a:rPr lang="fr-FR" sz="1200" b="1" kern="1200" baseline="0" dirty="0" smtClean="0">
                <a:solidFill>
                  <a:schemeClr val="tx1"/>
                </a:solidFill>
                <a:effectLst/>
                <a:latin typeface="+mn-lt"/>
                <a:ea typeface="+mn-ea"/>
                <a:cs typeface="+mn-cs"/>
              </a:rPr>
              <a:t> 23. Allocations et dépenses par rapport au PIB en 2016 et 2017</a:t>
            </a:r>
          </a:p>
          <a:p>
            <a:endParaRPr lang="fr-FR" sz="1200" b="1"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Des accords sur les cibles des dépenses par rapport au PIB pour la protection sociale (4,5 %), l’eau et l’assainissement (1,5 %) et les infrastructures (9,6 %) sont également en place au niveau de la région africaine. </a:t>
            </a:r>
            <a:r>
              <a:rPr lang="fr-FR" sz="1200" b="1" kern="1200" dirty="0" smtClean="0">
                <a:solidFill>
                  <a:schemeClr val="tx1"/>
                </a:solidFill>
                <a:effectLst/>
                <a:latin typeface="+mn-lt"/>
                <a:ea typeface="+mn-ea"/>
                <a:cs typeface="+mn-cs"/>
              </a:rPr>
              <a:t>Il n’ a pas de consensus au niveau de la région africaine des</a:t>
            </a:r>
            <a:r>
              <a:rPr lang="fr-FR" sz="1200" b="1" kern="1200" baseline="0" dirty="0" smtClean="0">
                <a:solidFill>
                  <a:schemeClr val="tx1"/>
                </a:solidFill>
                <a:effectLst/>
                <a:latin typeface="+mn-lt"/>
                <a:ea typeface="+mn-ea"/>
                <a:cs typeface="+mn-cs"/>
              </a:rPr>
              <a:t> cibles sur la part des dépenses par rapport au PIB dans le secteur de la nutrition</a:t>
            </a:r>
            <a:r>
              <a:rPr lang="fr-FR" sz="1200" kern="1200" baseline="0" dirty="0" smtClean="0">
                <a:solidFill>
                  <a:schemeClr val="tx1"/>
                </a:solidFill>
                <a:effectLst/>
                <a:latin typeface="+mn-lt"/>
                <a:ea typeface="+mn-ea"/>
                <a:cs typeface="+mn-cs"/>
              </a:rPr>
              <a:t>. Cependant, il nous semble que la  part des dépenses en nutrition par rapport au PIB nutrition devrait s’aligner sur la cible des dépenses pour l’eau et l’assainissement estimée à 1,5%. </a:t>
            </a:r>
            <a:r>
              <a:rPr lang="fr-FR" sz="1200" b="1" kern="1200" baseline="0" dirty="0" smtClean="0">
                <a:solidFill>
                  <a:schemeClr val="tx1"/>
                </a:solidFill>
                <a:effectLst/>
                <a:latin typeface="+mn-lt"/>
                <a:ea typeface="+mn-ea"/>
                <a:cs typeface="+mn-cs"/>
              </a:rPr>
              <a:t>Dans cette perspective, il faut doubler les allocations et tripler les dépenses pour la nutrition entre 2020 et 2025 pour espérer un changement favorable de la situation.</a:t>
            </a:r>
          </a:p>
          <a:p>
            <a:pPr marL="0" lvl="0" indent="0" eaLnBrk="0" fontAlgn="base" hangingPunct="0">
              <a:spcBef>
                <a:spcPct val="20000"/>
              </a:spcBef>
              <a:spcAft>
                <a:spcPct val="0"/>
              </a:spcAft>
              <a:buFontTx/>
              <a:buNone/>
              <a:defRPr/>
            </a:pPr>
            <a:endParaRPr lang="fr-FR" altLang="en-US" sz="1200" kern="0" dirty="0" smtClean="0">
              <a:solidFill>
                <a:srgbClr val="7030A0"/>
              </a:solidFill>
              <a:latin typeface="Times New Roman"/>
            </a:endParaRPr>
          </a:p>
          <a:p>
            <a:pPr marL="0" lvl="0" indent="0" eaLnBrk="0" fontAlgn="base" hangingPunct="0">
              <a:spcBef>
                <a:spcPct val="20000"/>
              </a:spcBef>
              <a:spcAft>
                <a:spcPct val="0"/>
              </a:spcAft>
              <a:buFontTx/>
              <a:buNone/>
              <a:defRPr/>
            </a:pPr>
            <a:r>
              <a:rPr lang="fr-FR" altLang="en-US" sz="1200" b="1" kern="0" dirty="0" smtClean="0">
                <a:solidFill>
                  <a:srgbClr val="7030A0"/>
                </a:solidFill>
                <a:latin typeface="Times New Roman"/>
              </a:rPr>
              <a:t>40 </a:t>
            </a:r>
            <a:r>
              <a:rPr lang="fr-FR" altLang="en-US" sz="1200" b="1" kern="0" dirty="0" smtClean="0">
                <a:solidFill>
                  <a:srgbClr val="7030A0"/>
                </a:solidFill>
                <a:latin typeface="Times New Roman"/>
              </a:rPr>
              <a:t>secondes</a:t>
            </a:r>
            <a:r>
              <a:rPr lang="fr-FR" altLang="en-US" sz="1200" kern="0" dirty="0" smtClean="0">
                <a:solidFill>
                  <a:srgbClr val="7030A0"/>
                </a:solidFill>
                <a:latin typeface="Times New Roman"/>
              </a:rPr>
              <a:t>.</a:t>
            </a:r>
          </a:p>
          <a:p>
            <a:pPr marL="342900" lvl="0" indent="-342900" eaLnBrk="0" fontAlgn="base" hangingPunct="0">
              <a:spcBef>
                <a:spcPct val="20000"/>
              </a:spcBef>
              <a:spcAft>
                <a:spcPct val="0"/>
              </a:spcAft>
              <a:buFontTx/>
              <a:buChar char="•"/>
              <a:defRPr/>
            </a:pPr>
            <a:endParaRPr lang="fr-FR" altLang="en-US" sz="1200" kern="0" dirty="0" smtClean="0">
              <a:solidFill>
                <a:srgbClr val="7030A0"/>
              </a:solidFill>
              <a:latin typeface="Times New Roman"/>
            </a:endParaRPr>
          </a:p>
          <a:p>
            <a:pPr marL="0" lvl="0" indent="0" eaLnBrk="0" fontAlgn="base" hangingPunct="0">
              <a:spcBef>
                <a:spcPct val="20000"/>
              </a:spcBef>
              <a:spcAft>
                <a:spcPct val="0"/>
              </a:spcAft>
              <a:buFontTx/>
              <a:buNone/>
              <a:defRPr/>
            </a:pPr>
            <a:endParaRPr lang="fr-FR" altLang="en-US" sz="1200" kern="0" dirty="0" smtClean="0">
              <a:solidFill>
                <a:srgbClr val="7030A0"/>
              </a:solidFill>
              <a:latin typeface="Times New Roman"/>
            </a:endParaRPr>
          </a:p>
          <a:p>
            <a:endParaRPr lang="fr-FR" b="0" dirty="0"/>
          </a:p>
        </p:txBody>
      </p:sp>
      <p:sp>
        <p:nvSpPr>
          <p:cNvPr id="4" name="Espace réservé du numéro de diapositive 3"/>
          <p:cNvSpPr>
            <a:spLocks noGrp="1"/>
          </p:cNvSpPr>
          <p:nvPr>
            <p:ph type="sldNum" sz="quarter" idx="10"/>
          </p:nvPr>
        </p:nvSpPr>
        <p:spPr/>
        <p:txBody>
          <a:bodyPr/>
          <a:lstStyle/>
          <a:p>
            <a:fld id="{A4B48DAC-8A2D-4825-850C-34E762FB0A5F}" type="slidenum">
              <a:rPr lang="fr-FR" smtClean="0"/>
              <a:pPr/>
              <a:t>23</a:t>
            </a:fld>
            <a:endParaRPr lang="fr-FR"/>
          </a:p>
        </p:txBody>
      </p:sp>
    </p:spTree>
    <p:extLst>
      <p:ext uri="{BB962C8B-B14F-4D97-AF65-F5344CB8AC3E}">
        <p14:creationId xmlns:p14="http://schemas.microsoft.com/office/powerpoint/2010/main" val="18351978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smtClean="0"/>
              <a:t>Diapo 24.</a:t>
            </a:r>
            <a:r>
              <a:rPr lang="fr-FR" b="1" baseline="0" dirty="0" smtClean="0"/>
              <a:t> Conclusions</a:t>
            </a:r>
          </a:p>
          <a:p>
            <a:endParaRPr lang="fr-FR" b="1" baseline="0" dirty="0" smtClean="0"/>
          </a:p>
          <a:p>
            <a:pPr eaLnBrk="0" hangingPunct="0"/>
            <a:r>
              <a:rPr lang="fr-FR" sz="1200" kern="1200" dirty="0" smtClean="0">
                <a:solidFill>
                  <a:schemeClr val="tx1"/>
                </a:solidFill>
                <a:effectLst/>
                <a:latin typeface="+mn-lt"/>
                <a:ea typeface="+mn-ea"/>
                <a:cs typeface="+mn-cs"/>
              </a:rPr>
              <a:t>La conclusion est orientée vers des messages de gouvernance au service de la nutrition pour assurer </a:t>
            </a:r>
            <a:r>
              <a:rPr lang="fr-FR" sz="1200" b="1" kern="1200" dirty="0" smtClean="0">
                <a:solidFill>
                  <a:schemeClr val="tx1"/>
                </a:solidFill>
                <a:effectLst/>
                <a:latin typeface="+mn-lt"/>
                <a:ea typeface="+mn-ea"/>
                <a:cs typeface="+mn-cs"/>
              </a:rPr>
              <a:t>l’engagement individuel dans la promotion de la nutrition</a:t>
            </a:r>
            <a:r>
              <a:rPr lang="fr-FR" sz="1200" kern="1200" dirty="0" smtClean="0">
                <a:solidFill>
                  <a:schemeClr val="tx1"/>
                </a:solidFill>
                <a:effectLst/>
                <a:latin typeface="+mn-lt"/>
                <a:ea typeface="+mn-ea"/>
                <a:cs typeface="+mn-cs"/>
              </a:rPr>
              <a:t>. </a:t>
            </a:r>
          </a:p>
          <a:p>
            <a:pPr eaLnBrk="0" hangingPunct="0"/>
            <a:endParaRPr lang="fr-FR" sz="1200" kern="1200" dirty="0" smtClean="0">
              <a:solidFill>
                <a:schemeClr val="tx1"/>
              </a:solidFill>
              <a:effectLst/>
              <a:latin typeface="+mn-lt"/>
              <a:ea typeface="+mn-ea"/>
              <a:cs typeface="+mn-cs"/>
            </a:endParaRPr>
          </a:p>
          <a:p>
            <a:pPr eaLnBrk="0" hangingPunct="0"/>
            <a:r>
              <a:rPr lang="fr-FR" sz="1200" kern="1200" dirty="0" smtClean="0">
                <a:solidFill>
                  <a:schemeClr val="tx1"/>
                </a:solidFill>
                <a:effectLst/>
                <a:latin typeface="+mn-lt"/>
                <a:ea typeface="+mn-ea"/>
                <a:cs typeface="+mn-cs"/>
              </a:rPr>
              <a:t>Pour plus d’information </a:t>
            </a:r>
            <a:r>
              <a:rPr lang="fr-FR" sz="1200" b="1" kern="1200" dirty="0" smtClean="0">
                <a:solidFill>
                  <a:schemeClr val="tx1"/>
                </a:solidFill>
                <a:effectLst/>
                <a:latin typeface="+mn-lt"/>
                <a:ea typeface="+mn-ea"/>
                <a:cs typeface="+mn-cs"/>
              </a:rPr>
              <a:t>sur les messages d’ordre institutionnel</a:t>
            </a:r>
            <a:r>
              <a:rPr lang="fr-FR" sz="1200" kern="1200" dirty="0" smtClean="0">
                <a:solidFill>
                  <a:schemeClr val="tx1"/>
                </a:solidFill>
                <a:effectLst/>
                <a:latin typeface="+mn-lt"/>
                <a:ea typeface="+mn-ea"/>
                <a:cs typeface="+mn-cs"/>
              </a:rPr>
              <a:t>, nous recommandons de se </a:t>
            </a:r>
            <a:r>
              <a:rPr lang="fr-FR" sz="1200" b="1" kern="1200" dirty="0" smtClean="0">
                <a:solidFill>
                  <a:schemeClr val="tx1"/>
                </a:solidFill>
                <a:effectLst/>
                <a:latin typeface="+mn-lt"/>
                <a:ea typeface="+mn-ea"/>
                <a:cs typeface="+mn-cs"/>
              </a:rPr>
              <a:t>référer à la Fiche Technique sur la Gouvernance au service de la Nutrition</a:t>
            </a:r>
            <a:r>
              <a:rPr lang="fr-FR" sz="1200" kern="1200" dirty="0" smtClean="0">
                <a:solidFill>
                  <a:schemeClr val="tx1"/>
                </a:solidFill>
                <a:effectLst/>
                <a:latin typeface="+mn-lt"/>
                <a:ea typeface="+mn-ea"/>
                <a:cs typeface="+mn-cs"/>
              </a:rPr>
              <a:t>, incluse dans la </a:t>
            </a:r>
            <a:r>
              <a:rPr lang="fr-FR" sz="1200" b="1" kern="1200" dirty="0" smtClean="0">
                <a:solidFill>
                  <a:schemeClr val="tx1"/>
                </a:solidFill>
                <a:effectLst/>
                <a:latin typeface="+mn-lt"/>
                <a:ea typeface="+mn-ea"/>
                <a:cs typeface="+mn-cs"/>
              </a:rPr>
              <a:t>boite à outil de la présente formation </a:t>
            </a:r>
            <a:r>
              <a:rPr lang="fr-FR" sz="1200" kern="1200" dirty="0" smtClean="0">
                <a:solidFill>
                  <a:schemeClr val="tx1"/>
                </a:solidFill>
                <a:effectLst/>
                <a:latin typeface="+mn-lt"/>
                <a:ea typeface="+mn-ea"/>
                <a:cs typeface="+mn-cs"/>
              </a:rPr>
              <a:t>et qui sera donnée avec le USB de la formation.</a:t>
            </a:r>
          </a:p>
          <a:p>
            <a:pPr marL="0" lvl="0" indent="0" eaLnBrk="0" fontAlgn="base" hangingPunct="0">
              <a:spcBef>
                <a:spcPct val="20000"/>
              </a:spcBef>
              <a:spcAft>
                <a:spcPct val="0"/>
              </a:spcAft>
              <a:buFontTx/>
              <a:buNone/>
              <a:defRPr/>
            </a:pPr>
            <a:endParaRPr lang="fr-FR" altLang="en-US" sz="1200" kern="0" dirty="0" smtClean="0">
              <a:solidFill>
                <a:srgbClr val="7030A0"/>
              </a:solidFill>
              <a:latin typeface="Times New Roman"/>
            </a:endParaRPr>
          </a:p>
          <a:p>
            <a:pPr marL="0" lvl="0" indent="0" eaLnBrk="0" fontAlgn="base" hangingPunct="0">
              <a:spcBef>
                <a:spcPct val="20000"/>
              </a:spcBef>
              <a:spcAft>
                <a:spcPct val="0"/>
              </a:spcAft>
              <a:buFontTx/>
              <a:buNone/>
              <a:defRPr/>
            </a:pPr>
            <a:r>
              <a:rPr lang="fr-FR" altLang="en-US" sz="1200" b="1" kern="0" dirty="0" smtClean="0">
                <a:solidFill>
                  <a:srgbClr val="7030A0"/>
                </a:solidFill>
                <a:latin typeface="Times New Roman"/>
              </a:rPr>
              <a:t>40 </a:t>
            </a:r>
            <a:r>
              <a:rPr lang="fr-FR" altLang="en-US" sz="1200" b="1" kern="0" dirty="0" smtClean="0">
                <a:solidFill>
                  <a:srgbClr val="7030A0"/>
                </a:solidFill>
                <a:latin typeface="Times New Roman"/>
              </a:rPr>
              <a:t>secondes</a:t>
            </a:r>
            <a:r>
              <a:rPr lang="fr-FR" altLang="en-US" sz="1200" kern="0" dirty="0" smtClean="0">
                <a:solidFill>
                  <a:srgbClr val="7030A0"/>
                </a:solidFill>
                <a:latin typeface="Times New Roman"/>
              </a:rPr>
              <a:t>.</a:t>
            </a:r>
            <a:endParaRPr lang="fr-FR" altLang="en-US" sz="1200" kern="0" dirty="0" smtClean="0">
              <a:solidFill>
                <a:srgbClr val="7030A0"/>
              </a:solidFill>
              <a:latin typeface="Times New Roman"/>
            </a:endParaRPr>
          </a:p>
          <a:p>
            <a:pPr marL="0" lvl="0" indent="0" eaLnBrk="0" fontAlgn="base" hangingPunct="0">
              <a:spcBef>
                <a:spcPct val="20000"/>
              </a:spcBef>
              <a:spcAft>
                <a:spcPct val="0"/>
              </a:spcAft>
              <a:buFontTx/>
              <a:buNone/>
              <a:defRPr/>
            </a:pPr>
            <a:endParaRPr lang="fr-FR" altLang="en-US" sz="1200" kern="0" dirty="0" smtClean="0">
              <a:solidFill>
                <a:srgbClr val="7030A0"/>
              </a:solidFill>
              <a:latin typeface="Times New Roman"/>
            </a:endParaRPr>
          </a:p>
          <a:p>
            <a:endParaRPr lang="fr-FR" b="0" dirty="0"/>
          </a:p>
        </p:txBody>
      </p:sp>
      <p:sp>
        <p:nvSpPr>
          <p:cNvPr id="4" name="Espace réservé du numéro de diapositive 3"/>
          <p:cNvSpPr>
            <a:spLocks noGrp="1"/>
          </p:cNvSpPr>
          <p:nvPr>
            <p:ph type="sldNum" sz="quarter" idx="10"/>
          </p:nvPr>
        </p:nvSpPr>
        <p:spPr/>
        <p:txBody>
          <a:bodyPr/>
          <a:lstStyle/>
          <a:p>
            <a:fld id="{A4B48DAC-8A2D-4825-850C-34E762FB0A5F}" type="slidenum">
              <a:rPr lang="fr-FR" smtClean="0"/>
              <a:pPr/>
              <a:t>24</a:t>
            </a:fld>
            <a:endParaRPr lang="fr-FR"/>
          </a:p>
        </p:txBody>
      </p:sp>
    </p:spTree>
    <p:extLst>
      <p:ext uri="{BB962C8B-B14F-4D97-AF65-F5344CB8AC3E}">
        <p14:creationId xmlns:p14="http://schemas.microsoft.com/office/powerpoint/2010/main" val="24544873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4B48DAC-8A2D-4825-850C-34E762FB0A5F}" type="slidenum">
              <a:rPr lang="fr-FR" smtClean="0">
                <a:solidFill>
                  <a:prstClr val="black"/>
                </a:solidFill>
              </a:rPr>
              <a:pPr/>
              <a:t>25</a:t>
            </a:fld>
            <a:endParaRPr lang="fr-FR">
              <a:solidFill>
                <a:prstClr val="black"/>
              </a:solidFill>
            </a:endParaRPr>
          </a:p>
        </p:txBody>
      </p:sp>
    </p:spTree>
    <p:extLst>
      <p:ext uri="{BB962C8B-B14F-4D97-AF65-F5344CB8AC3E}">
        <p14:creationId xmlns:p14="http://schemas.microsoft.com/office/powerpoint/2010/main" val="10495698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eaLnBrk="0" hangingPunct="0"/>
            <a:r>
              <a:rPr lang="fr-FR" sz="1200" b="1" kern="1200" dirty="0" smtClean="0">
                <a:solidFill>
                  <a:schemeClr val="tx1"/>
                </a:solidFill>
                <a:effectLst/>
                <a:latin typeface="+mn-lt"/>
                <a:ea typeface="+mn-ea"/>
                <a:cs typeface="+mn-cs"/>
              </a:rPr>
              <a:t>Diapo 3.</a:t>
            </a:r>
            <a:r>
              <a:rPr lang="fr-FR" sz="1200" kern="1200" dirty="0" smtClean="0">
                <a:solidFill>
                  <a:schemeClr val="tx1"/>
                </a:solidFill>
                <a:effectLst/>
                <a:latin typeface="+mn-lt"/>
                <a:ea typeface="+mn-ea"/>
                <a:cs typeface="+mn-cs"/>
              </a:rPr>
              <a:t> </a:t>
            </a:r>
            <a:r>
              <a:rPr lang="fr-FR" sz="1200" b="1" kern="1200" dirty="0" smtClean="0">
                <a:solidFill>
                  <a:schemeClr val="tx1"/>
                </a:solidFill>
                <a:effectLst/>
                <a:latin typeface="+mn-lt"/>
                <a:ea typeface="+mn-ea"/>
                <a:cs typeface="+mn-cs"/>
              </a:rPr>
              <a:t>Plan de la session</a:t>
            </a:r>
            <a:r>
              <a:rPr lang="fr-FR" sz="1200" kern="1200" dirty="0" smtClean="0">
                <a:solidFill>
                  <a:schemeClr val="tx1"/>
                </a:solidFill>
                <a:effectLst/>
                <a:latin typeface="+mn-lt"/>
                <a:ea typeface="+mn-ea"/>
                <a:cs typeface="+mn-cs"/>
              </a:rPr>
              <a:t>. </a:t>
            </a:r>
          </a:p>
          <a:p>
            <a:pPr eaLnBrk="0" hangingPunct="0"/>
            <a:endParaRPr lang="fr-FR" sz="1200" kern="1200" dirty="0" smtClean="0">
              <a:solidFill>
                <a:schemeClr val="tx1"/>
              </a:solidFill>
              <a:effectLst/>
              <a:latin typeface="+mn-lt"/>
              <a:ea typeface="+mn-ea"/>
              <a:cs typeface="+mn-cs"/>
            </a:endParaRPr>
          </a:p>
          <a:p>
            <a:pPr marL="0" marR="0" indent="0" algn="l" defTabSz="914400" rtl="0" eaLnBrk="0" fontAlgn="auto" latinLnBrk="0" hangingPunct="0">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Cette présentation est une introduction sur les concepts et les principes de la </a:t>
            </a:r>
            <a:r>
              <a:rPr lang="fr-FR" sz="1200" b="1" kern="1200" dirty="0" smtClean="0">
                <a:solidFill>
                  <a:schemeClr val="tx1"/>
                </a:solidFill>
                <a:effectLst/>
                <a:latin typeface="+mn-lt"/>
                <a:ea typeface="+mn-ea"/>
                <a:cs typeface="+mn-cs"/>
              </a:rPr>
              <a:t>Gouvernance au Service de la nutrition en général </a:t>
            </a:r>
            <a:r>
              <a:rPr lang="fr-FR" sz="1200" kern="1200" dirty="0" smtClean="0">
                <a:solidFill>
                  <a:schemeClr val="tx1"/>
                </a:solidFill>
                <a:effectLst/>
                <a:latin typeface="+mn-lt"/>
                <a:ea typeface="+mn-ea"/>
                <a:cs typeface="+mn-cs"/>
              </a:rPr>
              <a:t>et </a:t>
            </a:r>
            <a:r>
              <a:rPr lang="fr-FR" sz="1200" b="1" kern="1200" dirty="0" smtClean="0">
                <a:solidFill>
                  <a:schemeClr val="tx1"/>
                </a:solidFill>
                <a:effectLst/>
                <a:latin typeface="+mn-lt"/>
                <a:ea typeface="+mn-ea"/>
                <a:cs typeface="+mn-cs"/>
              </a:rPr>
              <a:t>la situation du Niger </a:t>
            </a:r>
            <a:r>
              <a:rPr lang="fr-FR" sz="1200" kern="1200" dirty="0" smtClean="0">
                <a:solidFill>
                  <a:schemeClr val="tx1"/>
                </a:solidFill>
                <a:effectLst/>
                <a:latin typeface="+mn-lt"/>
                <a:ea typeface="+mn-ea"/>
                <a:cs typeface="+mn-cs"/>
              </a:rPr>
              <a:t>sur l’expression de la Gouvernance de la nutrition et ses instances. Nous effectuerons un historique et nous verrons</a:t>
            </a:r>
            <a:r>
              <a:rPr lang="fr-FR" sz="1200" kern="1200" baseline="0" dirty="0" smtClean="0">
                <a:solidFill>
                  <a:schemeClr val="tx1"/>
                </a:solidFill>
                <a:effectLst/>
                <a:latin typeface="+mn-lt"/>
                <a:ea typeface="+mn-ea"/>
                <a:cs typeface="+mn-cs"/>
              </a:rPr>
              <a:t> les définitions, principes et défis de la Gouvernance de la nutrition, ses éléments (en incluant le financement) et quelques messages Clés.</a:t>
            </a:r>
            <a:endParaRPr lang="fr-FR" sz="1200" kern="1200" dirty="0" smtClean="0">
              <a:solidFill>
                <a:schemeClr val="tx1"/>
              </a:solidFill>
              <a:effectLst/>
              <a:latin typeface="+mn-lt"/>
              <a:ea typeface="+mn-ea"/>
              <a:cs typeface="+mn-cs"/>
            </a:endParaRPr>
          </a:p>
          <a:p>
            <a:pPr marL="0" marR="0" indent="0" algn="l" defTabSz="914400" rtl="0" eaLnBrk="0" fontAlgn="auto" latinLnBrk="0" hangingPunct="0">
              <a:lnSpc>
                <a:spcPct val="100000"/>
              </a:lnSpc>
              <a:spcBef>
                <a:spcPts val="0"/>
              </a:spcBef>
              <a:spcAft>
                <a:spcPts val="0"/>
              </a:spcAft>
              <a:buClrTx/>
              <a:buSzTx/>
              <a:buFontTx/>
              <a:buNone/>
              <a:tabLst/>
              <a:defRPr/>
            </a:pPr>
            <a:endParaRPr lang="fr-FR" sz="1200" kern="1200" dirty="0" smtClean="0">
              <a:solidFill>
                <a:schemeClr val="tx1"/>
              </a:solidFill>
              <a:effectLst/>
              <a:latin typeface="+mn-lt"/>
              <a:ea typeface="+mn-ea"/>
              <a:cs typeface="+mn-cs"/>
            </a:endParaRPr>
          </a:p>
          <a:p>
            <a:pPr marL="0" marR="0" indent="0" algn="l" defTabSz="914400" rtl="0" eaLnBrk="0" fontAlgn="auto" latinLnBrk="0" hangingPunct="0">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Pour ceux d’entre vous qui sont intéressés par ce domaine de compétences, vous trouverez plus d’information dans la Fiche Technique (</a:t>
            </a:r>
            <a:r>
              <a:rPr lang="fr-FR" sz="1200" kern="1200" dirty="0" err="1" smtClean="0">
                <a:solidFill>
                  <a:schemeClr val="tx1"/>
                </a:solidFill>
                <a:effectLst/>
                <a:latin typeface="+mn-lt"/>
                <a:ea typeface="+mn-ea"/>
                <a:cs typeface="+mn-cs"/>
              </a:rPr>
              <a:t>FT</a:t>
            </a:r>
            <a:r>
              <a:rPr lang="fr-FR" sz="1200" kern="1200" dirty="0" smtClean="0">
                <a:solidFill>
                  <a:schemeClr val="tx1"/>
                </a:solidFill>
                <a:effectLst/>
                <a:latin typeface="+mn-lt"/>
                <a:ea typeface="+mn-ea"/>
                <a:cs typeface="+mn-cs"/>
              </a:rPr>
              <a:t>), incluant des références bibliographiques additionnelles, y afférente qui fait partie des éléments du </a:t>
            </a:r>
            <a:r>
              <a:rPr lang="fr-FR" sz="1200" i="1" kern="1200" dirty="0" err="1" smtClean="0">
                <a:solidFill>
                  <a:schemeClr val="tx1"/>
                </a:solidFill>
                <a:effectLst/>
                <a:latin typeface="+mn-lt"/>
                <a:ea typeface="+mn-ea"/>
                <a:cs typeface="+mn-cs"/>
              </a:rPr>
              <a:t>Toolkit</a:t>
            </a:r>
            <a:r>
              <a:rPr lang="fr-FR" sz="1200" kern="1200" dirty="0" smtClean="0">
                <a:solidFill>
                  <a:schemeClr val="tx1"/>
                </a:solidFill>
                <a:effectLst/>
                <a:latin typeface="+mn-lt"/>
                <a:ea typeface="+mn-ea"/>
                <a:cs typeface="+mn-cs"/>
              </a:rPr>
              <a:t>/boite d’outils de cette formation. </a:t>
            </a:r>
          </a:p>
          <a:p>
            <a:pPr marL="0" marR="0" indent="0" algn="l" defTabSz="914400" rtl="0" eaLnBrk="0" fontAlgn="auto" latinLnBrk="0" hangingPunct="0">
              <a:lnSpc>
                <a:spcPct val="100000"/>
              </a:lnSpc>
              <a:spcBef>
                <a:spcPts val="0"/>
              </a:spcBef>
              <a:spcAft>
                <a:spcPts val="0"/>
              </a:spcAft>
              <a:buClrTx/>
              <a:buSzTx/>
              <a:buFontTx/>
              <a:buNone/>
              <a:tabLst/>
              <a:defRPr/>
            </a:pPr>
            <a:endParaRPr lang="fr-FR" sz="1200" kern="1200" dirty="0" smtClean="0">
              <a:solidFill>
                <a:schemeClr val="tx1"/>
              </a:solidFill>
              <a:effectLst/>
              <a:latin typeface="+mn-lt"/>
              <a:ea typeface="+mn-ea"/>
              <a:cs typeface="+mn-cs"/>
            </a:endParaRPr>
          </a:p>
          <a:p>
            <a:pPr eaLnBrk="0" hangingPunct="0"/>
            <a:r>
              <a:rPr lang="fr-FR" sz="1200" kern="1200" dirty="0" smtClean="0">
                <a:solidFill>
                  <a:schemeClr val="tx1"/>
                </a:solidFill>
                <a:effectLst/>
                <a:latin typeface="+mn-lt"/>
                <a:ea typeface="+mn-ea"/>
                <a:cs typeface="+mn-cs"/>
              </a:rPr>
              <a:t>Certains des éléments traités ici constituent un rappel d’informations déjà exposées pendant de modules précédents. </a:t>
            </a:r>
          </a:p>
          <a:p>
            <a:pPr eaLnBrk="0" hangingPunct="0"/>
            <a:endParaRPr lang="fr-FR" sz="1200" kern="1200" dirty="0" smtClean="0">
              <a:solidFill>
                <a:schemeClr val="tx1"/>
              </a:solidFill>
              <a:effectLst/>
              <a:latin typeface="+mn-lt"/>
              <a:ea typeface="+mn-ea"/>
              <a:cs typeface="+mn-cs"/>
            </a:endParaRPr>
          </a:p>
          <a:p>
            <a:pPr eaLnBrk="0" hangingPunct="0"/>
            <a:r>
              <a:rPr lang="fr-FR" sz="1200" i="1" kern="1200" dirty="0" smtClean="0">
                <a:solidFill>
                  <a:schemeClr val="tx1"/>
                </a:solidFill>
                <a:effectLst/>
                <a:latin typeface="+mn-lt"/>
                <a:ea typeface="+mn-ea"/>
                <a:cs typeface="+mn-cs"/>
              </a:rPr>
              <a:t>Il est important de souligner ces liens pendant la présentation (principalement en ce qui concerne les références au Mouvement SUN, au Projet </a:t>
            </a:r>
            <a:r>
              <a:rPr lang="fr-FR" sz="1200" i="1" kern="1200" dirty="0" err="1" smtClean="0">
                <a:solidFill>
                  <a:schemeClr val="tx1"/>
                </a:solidFill>
                <a:effectLst/>
                <a:latin typeface="+mn-lt"/>
                <a:ea typeface="+mn-ea"/>
                <a:cs typeface="+mn-cs"/>
              </a:rPr>
              <a:t>Sphere</a:t>
            </a:r>
            <a:r>
              <a:rPr lang="fr-FR" sz="1200" i="1" kern="1200" dirty="0" smtClean="0">
                <a:solidFill>
                  <a:schemeClr val="tx1"/>
                </a:solidFill>
                <a:effectLst/>
                <a:latin typeface="+mn-lt"/>
                <a:ea typeface="+mn-ea"/>
                <a:cs typeface="+mn-cs"/>
              </a:rPr>
              <a:t>, aux </a:t>
            </a:r>
            <a:r>
              <a:rPr lang="fr-FR" sz="1200" i="1" kern="1200" dirty="0" err="1" smtClean="0">
                <a:solidFill>
                  <a:schemeClr val="tx1"/>
                </a:solidFill>
                <a:effectLst/>
                <a:latin typeface="+mn-lt"/>
                <a:ea typeface="+mn-ea"/>
                <a:cs typeface="+mn-cs"/>
              </a:rPr>
              <a:t>ODD</a:t>
            </a:r>
            <a:r>
              <a:rPr lang="fr-FR" sz="1200" i="1" kern="1200" dirty="0" smtClean="0">
                <a:solidFill>
                  <a:schemeClr val="tx1"/>
                </a:solidFill>
                <a:effectLst/>
                <a:latin typeface="+mn-lt"/>
                <a:ea typeface="+mn-ea"/>
                <a:cs typeface="+mn-cs"/>
              </a:rPr>
              <a:t> et autres déjà mentionnés dans le module 2.1</a:t>
            </a:r>
            <a:r>
              <a:rPr lang="fr-FR" sz="1200" kern="1200" dirty="0" smtClean="0">
                <a:solidFill>
                  <a:schemeClr val="tx1"/>
                </a:solidFill>
                <a:effectLst/>
                <a:latin typeface="+mn-lt"/>
                <a:ea typeface="+mn-ea"/>
                <a:cs typeface="+mn-cs"/>
              </a:rPr>
              <a:t>).</a:t>
            </a:r>
          </a:p>
          <a:p>
            <a:endParaRPr lang="fr-FR" b="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fr-FR" altLang="en-US" sz="1200" b="1" kern="0" dirty="0" smtClean="0">
                <a:solidFill>
                  <a:srgbClr val="7030A0"/>
                </a:solidFill>
                <a:latin typeface="Times New Roman"/>
              </a:rPr>
              <a:t>60 secondes</a:t>
            </a:r>
            <a:r>
              <a:rPr lang="fr-FR" altLang="en-US" sz="1200" kern="0" dirty="0" smtClean="0">
                <a:solidFill>
                  <a:srgbClr val="7030A0"/>
                </a:solidFill>
                <a:latin typeface="Times New Roman"/>
              </a:rPr>
              <a:t>.</a:t>
            </a:r>
          </a:p>
          <a:p>
            <a:endParaRPr lang="fr-FR" b="0" dirty="0"/>
          </a:p>
        </p:txBody>
      </p:sp>
      <p:sp>
        <p:nvSpPr>
          <p:cNvPr id="4" name="Espace réservé du numéro de diapositive 3"/>
          <p:cNvSpPr>
            <a:spLocks noGrp="1"/>
          </p:cNvSpPr>
          <p:nvPr>
            <p:ph type="sldNum" sz="quarter" idx="10"/>
          </p:nvPr>
        </p:nvSpPr>
        <p:spPr/>
        <p:txBody>
          <a:bodyPr/>
          <a:lstStyle/>
          <a:p>
            <a:fld id="{A4B48DAC-8A2D-4825-850C-34E762FB0A5F}" type="slidenum">
              <a:rPr lang="fr-FR" smtClean="0"/>
              <a:pPr/>
              <a:t>3</a:t>
            </a:fld>
            <a:endParaRPr lang="fr-FR"/>
          </a:p>
        </p:txBody>
      </p:sp>
    </p:spTree>
    <p:extLst>
      <p:ext uri="{BB962C8B-B14F-4D97-AF65-F5344CB8AC3E}">
        <p14:creationId xmlns:p14="http://schemas.microsoft.com/office/powerpoint/2010/main" val="38680400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1" dirty="0" smtClean="0"/>
              <a:t>Diapo 4. Background</a:t>
            </a:r>
          </a:p>
          <a:p>
            <a:endParaRPr lang="fr-FR" sz="1200" dirty="0" smtClean="0"/>
          </a:p>
          <a:p>
            <a:pPr eaLnBrk="0" hangingPunct="0"/>
            <a:r>
              <a:rPr lang="fr-FR" sz="1200" kern="1200" dirty="0" smtClean="0">
                <a:solidFill>
                  <a:schemeClr val="tx1"/>
                </a:solidFill>
                <a:effectLst/>
                <a:latin typeface="+mn-lt"/>
                <a:ea typeface="+mn-ea"/>
                <a:cs typeface="+mn-cs"/>
              </a:rPr>
              <a:t>La malnutrition </a:t>
            </a:r>
            <a:r>
              <a:rPr lang="fr-FR" sz="1200" b="1" kern="1200" dirty="0" smtClean="0">
                <a:solidFill>
                  <a:schemeClr val="tx1"/>
                </a:solidFill>
                <a:effectLst/>
                <a:latin typeface="+mn-lt"/>
                <a:ea typeface="+mn-ea"/>
                <a:cs typeface="+mn-cs"/>
              </a:rPr>
              <a:t>n’est pas une fatalité</a:t>
            </a:r>
            <a:r>
              <a:rPr lang="fr-FR" sz="1200" kern="1200" dirty="0" smtClean="0">
                <a:solidFill>
                  <a:schemeClr val="tx1"/>
                </a:solidFill>
                <a:effectLst/>
                <a:latin typeface="+mn-lt"/>
                <a:ea typeface="+mn-ea"/>
                <a:cs typeface="+mn-cs"/>
              </a:rPr>
              <a:t>. Y mettre un terme est un choix politique étayé par des engagements mesurables et </a:t>
            </a:r>
            <a:r>
              <a:rPr lang="fr-FR" sz="1200" b="1" kern="1200" dirty="0" smtClean="0">
                <a:solidFill>
                  <a:schemeClr val="tx1"/>
                </a:solidFill>
                <a:effectLst/>
                <a:latin typeface="+mn-lt"/>
                <a:ea typeface="+mn-ea"/>
                <a:cs typeface="+mn-cs"/>
              </a:rPr>
              <a:t>un financement adéquat prévisible</a:t>
            </a:r>
            <a:r>
              <a:rPr lang="fr-FR" sz="1200" kern="1200" dirty="0" smtClean="0">
                <a:solidFill>
                  <a:schemeClr val="tx1"/>
                </a:solidFill>
                <a:effectLst/>
                <a:latin typeface="+mn-lt"/>
                <a:ea typeface="+mn-ea"/>
                <a:cs typeface="+mn-cs"/>
              </a:rPr>
              <a:t>. La </a:t>
            </a:r>
            <a:r>
              <a:rPr lang="fr-FR" sz="1200" b="1" kern="1200" dirty="0" smtClean="0">
                <a:solidFill>
                  <a:schemeClr val="tx1"/>
                </a:solidFill>
                <a:effectLst/>
                <a:latin typeface="+mn-lt"/>
                <a:ea typeface="+mn-ea"/>
                <a:cs typeface="+mn-cs"/>
              </a:rPr>
              <a:t>bonne</a:t>
            </a:r>
            <a:r>
              <a:rPr lang="fr-FR" sz="1200" kern="1200" dirty="0" smtClean="0">
                <a:solidFill>
                  <a:schemeClr val="tx1"/>
                </a:solidFill>
                <a:effectLst/>
                <a:latin typeface="+mn-lt"/>
                <a:ea typeface="+mn-ea"/>
                <a:cs typeface="+mn-cs"/>
              </a:rPr>
              <a:t> </a:t>
            </a:r>
            <a:r>
              <a:rPr lang="fr-FR" sz="1200" b="1" kern="1200" dirty="0" smtClean="0">
                <a:solidFill>
                  <a:schemeClr val="tx1"/>
                </a:solidFill>
                <a:effectLst/>
                <a:latin typeface="+mn-lt"/>
                <a:ea typeface="+mn-ea"/>
                <a:cs typeface="+mn-cs"/>
              </a:rPr>
              <a:t>nouvelle</a:t>
            </a:r>
            <a:r>
              <a:rPr lang="fr-FR" sz="1200" kern="1200" dirty="0" smtClean="0">
                <a:solidFill>
                  <a:schemeClr val="tx1"/>
                </a:solidFill>
                <a:effectLst/>
                <a:latin typeface="+mn-lt"/>
                <a:ea typeface="+mn-ea"/>
                <a:cs typeface="+mn-cs"/>
              </a:rPr>
              <a:t> c’est qu’il existe des </a:t>
            </a:r>
            <a:r>
              <a:rPr lang="fr-FR" sz="1200" b="1" kern="1200" dirty="0" smtClean="0">
                <a:solidFill>
                  <a:schemeClr val="tx1"/>
                </a:solidFill>
                <a:effectLst/>
                <a:latin typeface="+mn-lt"/>
                <a:ea typeface="+mn-ea"/>
                <a:cs typeface="+mn-cs"/>
              </a:rPr>
              <a:t>solutions éprouvées </a:t>
            </a:r>
            <a:r>
              <a:rPr lang="fr-FR" sz="1200" kern="1200" dirty="0" smtClean="0">
                <a:solidFill>
                  <a:schemeClr val="tx1"/>
                </a:solidFill>
                <a:effectLst/>
                <a:latin typeface="+mn-lt"/>
                <a:ea typeface="+mn-ea"/>
                <a:cs typeface="+mn-cs"/>
              </a:rPr>
              <a:t>et plusieurs pays dont le </a:t>
            </a:r>
            <a:r>
              <a:rPr lang="fr-FR" sz="1200" b="1" kern="1200" dirty="0" smtClean="0">
                <a:solidFill>
                  <a:schemeClr val="tx1"/>
                </a:solidFill>
                <a:effectLst/>
                <a:latin typeface="+mn-lt"/>
                <a:ea typeface="+mn-ea"/>
                <a:cs typeface="+mn-cs"/>
              </a:rPr>
              <a:t>Ghana</a:t>
            </a:r>
            <a:r>
              <a:rPr lang="fr-FR" sz="1200" kern="1200" dirty="0" smtClean="0">
                <a:solidFill>
                  <a:schemeClr val="tx1"/>
                </a:solidFill>
                <a:effectLst/>
                <a:latin typeface="+mn-lt"/>
                <a:ea typeface="+mn-ea"/>
                <a:cs typeface="+mn-cs"/>
              </a:rPr>
              <a:t> parviennent à </a:t>
            </a:r>
            <a:r>
              <a:rPr lang="fr-FR" sz="1200" b="1" kern="1200" dirty="0" smtClean="0">
                <a:solidFill>
                  <a:schemeClr val="tx1"/>
                </a:solidFill>
                <a:effectLst/>
                <a:latin typeface="+mn-lt"/>
                <a:ea typeface="+mn-ea"/>
                <a:cs typeface="+mn-cs"/>
              </a:rPr>
              <a:t>accélérer le rythme de la réduction </a:t>
            </a:r>
            <a:r>
              <a:rPr lang="fr-FR" sz="1200" kern="1200" dirty="0" smtClean="0">
                <a:solidFill>
                  <a:schemeClr val="tx1"/>
                </a:solidFill>
                <a:effectLst/>
                <a:latin typeface="+mn-lt"/>
                <a:ea typeface="+mn-ea"/>
                <a:cs typeface="+mn-cs"/>
              </a:rPr>
              <a:t>de la malnutrition chronique chez les enfants de moins de (5) cinq ans. </a:t>
            </a:r>
          </a:p>
          <a:p>
            <a:pPr eaLnBrk="0" hangingPunct="0"/>
            <a:endParaRPr lang="fr-FR" sz="1200" kern="1200" dirty="0" smtClean="0">
              <a:solidFill>
                <a:schemeClr val="tx1"/>
              </a:solidFill>
              <a:effectLst/>
              <a:latin typeface="+mn-lt"/>
              <a:ea typeface="+mn-ea"/>
              <a:cs typeface="+mn-cs"/>
            </a:endParaRPr>
          </a:p>
          <a:p>
            <a:pPr eaLnBrk="0" hangingPunct="0"/>
            <a:r>
              <a:rPr lang="fr-FR" sz="1200" b="1" kern="1200" dirty="0" smtClean="0">
                <a:solidFill>
                  <a:schemeClr val="tx1"/>
                </a:solidFill>
                <a:effectLst/>
                <a:latin typeface="+mn-lt"/>
                <a:ea typeface="+mn-ea"/>
                <a:cs typeface="+mn-cs"/>
              </a:rPr>
              <a:t>Les décideurs </a:t>
            </a:r>
            <a:r>
              <a:rPr lang="fr-FR" sz="1200" kern="1200" dirty="0" smtClean="0">
                <a:solidFill>
                  <a:schemeClr val="tx1"/>
                </a:solidFill>
                <a:effectLst/>
                <a:latin typeface="+mn-lt"/>
                <a:ea typeface="+mn-ea"/>
                <a:cs typeface="+mn-cs"/>
              </a:rPr>
              <a:t>doivent être placés devant </a:t>
            </a:r>
            <a:r>
              <a:rPr lang="fr-FR" sz="1200" b="1" kern="1200" dirty="0" smtClean="0">
                <a:solidFill>
                  <a:schemeClr val="tx1"/>
                </a:solidFill>
                <a:effectLst/>
                <a:latin typeface="+mn-lt"/>
                <a:ea typeface="+mn-ea"/>
                <a:cs typeface="+mn-cs"/>
              </a:rPr>
              <a:t>l’évidence de la gravité </a:t>
            </a:r>
            <a:r>
              <a:rPr lang="fr-FR" sz="1200" kern="1200" dirty="0" smtClean="0">
                <a:solidFill>
                  <a:schemeClr val="tx1"/>
                </a:solidFill>
                <a:effectLst/>
                <a:latin typeface="+mn-lt"/>
                <a:ea typeface="+mn-ea"/>
                <a:cs typeface="+mn-cs"/>
              </a:rPr>
              <a:t>de la situation et </a:t>
            </a:r>
            <a:r>
              <a:rPr lang="fr-FR" sz="1200" b="1" kern="1200" dirty="0" smtClean="0">
                <a:solidFill>
                  <a:schemeClr val="tx1"/>
                </a:solidFill>
                <a:effectLst/>
                <a:latin typeface="+mn-lt"/>
                <a:ea typeface="+mn-ea"/>
                <a:cs typeface="+mn-cs"/>
              </a:rPr>
              <a:t>du rythme trop lent appliqué </a:t>
            </a:r>
            <a:r>
              <a:rPr lang="fr-FR" sz="1200" kern="1200" dirty="0" smtClean="0">
                <a:solidFill>
                  <a:schemeClr val="tx1"/>
                </a:solidFill>
                <a:effectLst/>
                <a:latin typeface="+mn-lt"/>
                <a:ea typeface="+mn-ea"/>
                <a:cs typeface="+mn-cs"/>
              </a:rPr>
              <a:t>à la réduction de la malnutrition au Niger.</a:t>
            </a:r>
          </a:p>
          <a:p>
            <a:pPr eaLnBrk="0" hangingPunct="0"/>
            <a:endParaRPr lang="fr-FR" sz="1200" kern="1200" dirty="0" smtClean="0">
              <a:solidFill>
                <a:schemeClr val="tx1"/>
              </a:solidFill>
              <a:effectLst/>
              <a:latin typeface="+mn-lt"/>
              <a:ea typeface="+mn-ea"/>
              <a:cs typeface="+mn-cs"/>
            </a:endParaRPr>
          </a:p>
          <a:p>
            <a:pPr eaLnBrk="0" hangingPunct="0"/>
            <a:r>
              <a:rPr lang="fr-FR" sz="1200" b="1" kern="1200" dirty="0" smtClean="0">
                <a:solidFill>
                  <a:schemeClr val="tx1"/>
                </a:solidFill>
                <a:effectLst/>
                <a:latin typeface="+mn-lt"/>
                <a:ea typeface="+mn-ea"/>
                <a:cs typeface="+mn-cs"/>
              </a:rPr>
              <a:t>L’analyse des défis </a:t>
            </a:r>
            <a:r>
              <a:rPr lang="fr-FR" sz="1200" kern="1200" dirty="0" smtClean="0">
                <a:solidFill>
                  <a:schemeClr val="tx1"/>
                </a:solidFill>
                <a:effectLst/>
                <a:latin typeface="+mn-lt"/>
                <a:ea typeface="+mn-ea"/>
                <a:cs typeface="+mn-cs"/>
              </a:rPr>
              <a:t>de la Gouvernance au service de la nutrition en utilisant comme porte d’entrée ses principes (transparence, </a:t>
            </a:r>
            <a:r>
              <a:rPr lang="fr-FR" sz="1200" kern="1200" dirty="0" err="1" smtClean="0">
                <a:solidFill>
                  <a:schemeClr val="tx1"/>
                </a:solidFill>
                <a:effectLst/>
                <a:latin typeface="+mn-lt"/>
                <a:ea typeface="+mn-ea"/>
                <a:cs typeface="+mn-cs"/>
              </a:rPr>
              <a:t>redevabilité</a:t>
            </a:r>
            <a:r>
              <a:rPr lang="fr-FR" sz="1200" kern="1200" dirty="0" smtClean="0">
                <a:solidFill>
                  <a:schemeClr val="tx1"/>
                </a:solidFill>
                <a:effectLst/>
                <a:latin typeface="+mn-lt"/>
                <a:ea typeface="+mn-ea"/>
                <a:cs typeface="+mn-cs"/>
              </a:rPr>
              <a:t>, participation et leadership) est essentielle pour des actions d’amélioration de l’environnement de la nutrition au niveau national.</a:t>
            </a:r>
          </a:p>
          <a:p>
            <a:pPr eaLnBrk="0" hangingPunct="0"/>
            <a:endParaRPr lang="fr-FR" sz="1200" kern="1200" dirty="0" smtClean="0">
              <a:solidFill>
                <a:schemeClr val="tx1"/>
              </a:solidFill>
              <a:effectLst/>
              <a:latin typeface="+mn-lt"/>
              <a:ea typeface="+mn-ea"/>
              <a:cs typeface="+mn-cs"/>
            </a:endParaRPr>
          </a:p>
          <a:p>
            <a:pPr eaLnBrk="0" hangingPunct="0"/>
            <a:r>
              <a:rPr lang="fr-FR" sz="1200" b="1" kern="1200" dirty="0" smtClean="0">
                <a:solidFill>
                  <a:schemeClr val="tx1"/>
                </a:solidFill>
                <a:effectLst/>
                <a:latin typeface="+mn-lt"/>
                <a:ea typeface="+mn-ea"/>
                <a:cs typeface="+mn-cs"/>
              </a:rPr>
              <a:t>L’engagement politique vigoureux </a:t>
            </a:r>
            <a:r>
              <a:rPr lang="fr-FR" sz="1200" kern="1200" dirty="0" smtClean="0">
                <a:solidFill>
                  <a:schemeClr val="tx1"/>
                </a:solidFill>
                <a:effectLst/>
                <a:latin typeface="+mn-lt"/>
                <a:ea typeface="+mn-ea"/>
                <a:cs typeface="+mn-cs"/>
              </a:rPr>
              <a:t>en faveur de la lutte contre la malnutrition sous toutes ses formes, symbolisé par l’adoption des politiques multisectorielles de la nutrition, fournit l’impulsion et les orientations nécessaires pour promouvoir la collaboration requise d’une grande diversité de parties prenantes.</a:t>
            </a:r>
          </a:p>
          <a:p>
            <a:pPr eaLnBrk="0" hangingPunct="0"/>
            <a:endParaRPr lang="fr-FR" sz="1200" kern="1200" dirty="0" smtClean="0">
              <a:solidFill>
                <a:schemeClr val="tx1"/>
              </a:solidFill>
              <a:effectLst/>
              <a:latin typeface="+mn-lt"/>
              <a:ea typeface="+mn-ea"/>
              <a:cs typeface="+mn-cs"/>
            </a:endParaRPr>
          </a:p>
          <a:p>
            <a:pPr eaLnBrk="0" hangingPunct="0"/>
            <a:r>
              <a:rPr lang="fr-FR" sz="1200" b="1" kern="1200" dirty="0" smtClean="0">
                <a:solidFill>
                  <a:schemeClr val="tx1"/>
                </a:solidFill>
                <a:effectLst/>
                <a:latin typeface="+mn-lt"/>
                <a:ea typeface="+mn-ea"/>
                <a:cs typeface="+mn-cs"/>
              </a:rPr>
              <a:t>La mise en place des mécanismes de Gouvernance au service de la nutrition </a:t>
            </a:r>
            <a:r>
              <a:rPr lang="fr-FR" sz="1200" kern="1200" dirty="0" smtClean="0">
                <a:solidFill>
                  <a:schemeClr val="tx1"/>
                </a:solidFill>
                <a:effectLst/>
                <a:latin typeface="+mn-lt"/>
                <a:ea typeface="+mn-ea"/>
                <a:cs typeface="+mn-cs"/>
              </a:rPr>
              <a:t>peut accélérer le rythme actuellement trop lent appliqué à la réduction de la malnutrition au Niger.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0" dirty="0" smtClean="0">
              <a:solidFill>
                <a:srgbClr val="004057"/>
              </a:solidFill>
            </a:endParaRPr>
          </a:p>
          <a:p>
            <a:pPr marL="0" lvl="0" indent="0" eaLnBrk="0" fontAlgn="base" hangingPunct="0">
              <a:spcBef>
                <a:spcPct val="20000"/>
              </a:spcBef>
              <a:spcAft>
                <a:spcPct val="0"/>
              </a:spcAft>
              <a:buFontTx/>
              <a:buNone/>
              <a:defRPr/>
            </a:pPr>
            <a:r>
              <a:rPr lang="fr-FR" altLang="en-US" sz="1200" b="1" kern="0" dirty="0" smtClean="0">
                <a:solidFill>
                  <a:srgbClr val="7030A0"/>
                </a:solidFill>
                <a:latin typeface="Times New Roman"/>
              </a:rPr>
              <a:t>60 secondes</a:t>
            </a:r>
            <a:r>
              <a:rPr lang="fr-FR" altLang="en-US" sz="1200" kern="0" dirty="0" smtClean="0">
                <a:solidFill>
                  <a:srgbClr val="7030A0"/>
                </a:solidFill>
                <a:latin typeface="Times New Roman"/>
              </a:rPr>
              <a:t>.</a:t>
            </a:r>
          </a:p>
          <a:p>
            <a:pPr marL="342900" lvl="0" indent="-342900" eaLnBrk="0" fontAlgn="base" hangingPunct="0">
              <a:spcBef>
                <a:spcPct val="20000"/>
              </a:spcBef>
              <a:spcAft>
                <a:spcPct val="0"/>
              </a:spcAft>
              <a:buFontTx/>
              <a:buChar char="•"/>
              <a:defRPr/>
            </a:pPr>
            <a:endParaRPr lang="fr-FR" altLang="en-US" sz="1200" kern="0" dirty="0" smtClean="0">
              <a:solidFill>
                <a:srgbClr val="7030A0"/>
              </a:solidFill>
              <a:latin typeface="Times New Roman"/>
            </a:endParaRPr>
          </a:p>
          <a:p>
            <a:pPr marL="0" lvl="0" indent="0" eaLnBrk="0" fontAlgn="base" hangingPunct="0">
              <a:spcBef>
                <a:spcPct val="20000"/>
              </a:spcBef>
              <a:spcAft>
                <a:spcPct val="0"/>
              </a:spcAft>
              <a:buFontTx/>
              <a:buNone/>
              <a:defRPr/>
            </a:pPr>
            <a:endParaRPr lang="fr-FR" altLang="en-US" sz="1200" kern="0" dirty="0" smtClean="0">
              <a:solidFill>
                <a:srgbClr val="7030A0"/>
              </a:solidFill>
              <a:latin typeface="Times New Roman"/>
            </a:endParaRPr>
          </a:p>
          <a:p>
            <a:endParaRPr lang="fr-FR" b="0" dirty="0"/>
          </a:p>
        </p:txBody>
      </p:sp>
      <p:sp>
        <p:nvSpPr>
          <p:cNvPr id="4" name="Espace réservé du numéro de diapositive 3"/>
          <p:cNvSpPr>
            <a:spLocks noGrp="1"/>
          </p:cNvSpPr>
          <p:nvPr>
            <p:ph type="sldNum" sz="quarter" idx="10"/>
          </p:nvPr>
        </p:nvSpPr>
        <p:spPr/>
        <p:txBody>
          <a:bodyPr/>
          <a:lstStyle/>
          <a:p>
            <a:fld id="{A4B48DAC-8A2D-4825-850C-34E762FB0A5F}" type="slidenum">
              <a:rPr lang="fr-FR" smtClean="0"/>
              <a:pPr/>
              <a:t>4</a:t>
            </a:fld>
            <a:endParaRPr lang="fr-FR"/>
          </a:p>
        </p:txBody>
      </p:sp>
    </p:spTree>
    <p:extLst>
      <p:ext uri="{BB962C8B-B14F-4D97-AF65-F5344CB8AC3E}">
        <p14:creationId xmlns:p14="http://schemas.microsoft.com/office/powerpoint/2010/main" val="38298130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smtClean="0"/>
              <a:t>Diapo 5.</a:t>
            </a:r>
            <a:r>
              <a:rPr lang="fr-FR" dirty="0" smtClean="0"/>
              <a:t> </a:t>
            </a:r>
            <a:r>
              <a:rPr lang="fr-FR" b="1" dirty="0" smtClean="0"/>
              <a:t>Définition de la Gouvernance</a:t>
            </a:r>
          </a:p>
          <a:p>
            <a:endParaRPr lang="fr-FR" dirty="0" smtClean="0"/>
          </a:p>
          <a:p>
            <a:r>
              <a:rPr lang="fr-FR" dirty="0" smtClean="0"/>
              <a:t>Les mesures à prendre pour améliorer la nutrition par l'intermédiaire d'une </a:t>
            </a:r>
            <a:r>
              <a:rPr lang="fr-FR" b="1" dirty="0" smtClean="0"/>
              <a:t>meilleure gouvernance des systèmes alimentaires </a:t>
            </a:r>
            <a:r>
              <a:rPr lang="fr-FR" b="0" dirty="0" smtClean="0"/>
              <a:t>et sanitaires </a:t>
            </a:r>
            <a:r>
              <a:rPr lang="fr-FR" dirty="0" smtClean="0"/>
              <a:t>et des systèmes connexes sont les suivantes : </a:t>
            </a:r>
          </a:p>
          <a:p>
            <a:pPr marL="171450" indent="-171450">
              <a:buFont typeface="Arial" panose="020B0604020202020204" pitchFamily="34" charset="0"/>
              <a:buChar char="•"/>
            </a:pPr>
            <a:r>
              <a:rPr lang="fr-FR" dirty="0" smtClean="0"/>
              <a:t>Des </a:t>
            </a:r>
            <a:r>
              <a:rPr lang="fr-FR" b="1" dirty="0" smtClean="0"/>
              <a:t>politiques nationales cohérentes </a:t>
            </a:r>
            <a:r>
              <a:rPr lang="fr-FR" dirty="0" smtClean="0"/>
              <a:t>et assorties d'objectifs explicites et des stratégies adaptées au contexte, qui visent à améliorer l'offre et l'accès d'aliments variés et à donner aux populations la possibilité de faire des choix alimentaires, à la fois sains, abordables, adaptés et culturellement acceptables. Une </a:t>
            </a:r>
            <a:r>
              <a:rPr lang="fr-FR" b="1" dirty="0" smtClean="0"/>
              <a:t>coopération intersectorielle performante </a:t>
            </a:r>
            <a:r>
              <a:rPr lang="fr-FR" dirty="0" smtClean="0"/>
              <a:t>pour traiter les différents facteurs de la malnutrition et garantir les services essentiels aux communautés les plus exposées à la malnutrition.</a:t>
            </a:r>
          </a:p>
          <a:p>
            <a:pPr marL="171450" indent="-171450">
              <a:buFont typeface="Arial" panose="020B0604020202020204" pitchFamily="34" charset="0"/>
              <a:buChar char="•"/>
            </a:pPr>
            <a:r>
              <a:rPr lang="fr-FR" dirty="0" smtClean="0"/>
              <a:t>Des </a:t>
            </a:r>
            <a:r>
              <a:rPr lang="fr-FR" b="1" dirty="0" smtClean="0"/>
              <a:t>partenaires qui s'engagent </a:t>
            </a:r>
            <a:r>
              <a:rPr lang="fr-FR" dirty="0" smtClean="0"/>
              <a:t>à mettre en place et maintenir un environnement favorable à l'amélioration de la nutrition de l'ensemble de la population; un partenariat performant et durable exige confiance, respect de l'obligation de se rendre des comptes mutuellement et volonté de résoudre les conflits d'intérêts.</a:t>
            </a:r>
          </a:p>
          <a:p>
            <a:pPr marL="171450" indent="-171450">
              <a:buFont typeface="Arial" panose="020B0604020202020204" pitchFamily="34" charset="0"/>
              <a:buChar char="•"/>
            </a:pPr>
            <a:r>
              <a:rPr lang="fr-FR" dirty="0" smtClean="0"/>
              <a:t>Des </a:t>
            </a:r>
            <a:r>
              <a:rPr lang="fr-FR" b="1" dirty="0" smtClean="0"/>
              <a:t>mécanismes d'évaluation et de responsabilisation</a:t>
            </a:r>
            <a:r>
              <a:rPr lang="fr-FR" dirty="0" smtClean="0"/>
              <a:t>: des évaluations publiques régulières et systématiques des progrès accomplis afin d'améliorer la transparence et l'efficacité ainsi que l'utilisation des ressources. </a:t>
            </a:r>
          </a:p>
          <a:p>
            <a:endParaRPr lang="fr-FR" dirty="0" smtClean="0"/>
          </a:p>
          <a:p>
            <a:r>
              <a:rPr lang="fr-FR" dirty="0" smtClean="0"/>
              <a:t>Pour garantir ces acquis au niveau national, il faut assurer </a:t>
            </a:r>
            <a:r>
              <a:rPr lang="fr-FR" b="1" dirty="0" smtClean="0"/>
              <a:t>l’émergence d’un leadership fort </a:t>
            </a:r>
            <a:r>
              <a:rPr lang="fr-FR" dirty="0" smtClean="0"/>
              <a:t>, la </a:t>
            </a:r>
            <a:r>
              <a:rPr lang="fr-FR" b="1" dirty="0" smtClean="0"/>
              <a:t>gestion participative et inclusive y compris le temps</a:t>
            </a:r>
            <a:r>
              <a:rPr lang="fr-FR" dirty="0" smtClean="0"/>
              <a:t>, </a:t>
            </a:r>
            <a:r>
              <a:rPr lang="fr-FR" b="1" dirty="0" smtClean="0"/>
              <a:t>la transparence</a:t>
            </a:r>
            <a:r>
              <a:rPr lang="fr-FR" dirty="0" smtClean="0"/>
              <a:t>, </a:t>
            </a:r>
            <a:r>
              <a:rPr lang="fr-FR" b="1" dirty="0" smtClean="0"/>
              <a:t>l’utilisation judicieuse </a:t>
            </a:r>
            <a:r>
              <a:rPr lang="fr-FR" dirty="0" smtClean="0"/>
              <a:t>des ressources et la </a:t>
            </a:r>
            <a:r>
              <a:rPr lang="fr-FR" dirty="0" err="1" smtClean="0"/>
              <a:t>redevabilité</a:t>
            </a:r>
            <a:r>
              <a:rPr lang="fr-FR" dirty="0" smtClean="0"/>
              <a:t>.</a:t>
            </a:r>
          </a:p>
          <a:p>
            <a:pPr marL="0" lvl="0" indent="0" eaLnBrk="0" fontAlgn="base" hangingPunct="0">
              <a:spcBef>
                <a:spcPct val="20000"/>
              </a:spcBef>
              <a:spcAft>
                <a:spcPct val="0"/>
              </a:spcAft>
              <a:buFontTx/>
              <a:buNone/>
              <a:defRPr/>
            </a:pPr>
            <a:endParaRPr lang="fr-FR" altLang="en-US" sz="1200" kern="0" dirty="0" smtClean="0">
              <a:solidFill>
                <a:srgbClr val="7030A0"/>
              </a:solidFill>
              <a:latin typeface="Times New Roman"/>
            </a:endParaRPr>
          </a:p>
          <a:p>
            <a:pPr marL="0" lvl="0" indent="0" eaLnBrk="0" fontAlgn="base" hangingPunct="0">
              <a:spcBef>
                <a:spcPct val="20000"/>
              </a:spcBef>
              <a:spcAft>
                <a:spcPct val="0"/>
              </a:spcAft>
              <a:buFontTx/>
              <a:buNone/>
              <a:defRPr/>
            </a:pPr>
            <a:r>
              <a:rPr lang="fr-FR" altLang="en-US" sz="1200" b="1" kern="0" dirty="0" smtClean="0">
                <a:solidFill>
                  <a:srgbClr val="7030A0"/>
                </a:solidFill>
                <a:latin typeface="Times New Roman"/>
              </a:rPr>
              <a:t>1 minute et 30 secondes</a:t>
            </a:r>
            <a:r>
              <a:rPr lang="fr-FR" altLang="en-US" sz="1200" kern="0" dirty="0" smtClean="0">
                <a:solidFill>
                  <a:srgbClr val="7030A0"/>
                </a:solidFill>
                <a:latin typeface="Times New Roman"/>
              </a:rPr>
              <a:t>.</a:t>
            </a:r>
          </a:p>
          <a:p>
            <a:pPr marL="342900" lvl="0" indent="-342900" eaLnBrk="0" fontAlgn="base" hangingPunct="0">
              <a:spcBef>
                <a:spcPct val="20000"/>
              </a:spcBef>
              <a:spcAft>
                <a:spcPct val="0"/>
              </a:spcAft>
              <a:buFontTx/>
              <a:buChar char="•"/>
              <a:defRPr/>
            </a:pPr>
            <a:endParaRPr lang="fr-FR" altLang="en-US" sz="1200" kern="0" dirty="0" smtClean="0">
              <a:solidFill>
                <a:srgbClr val="7030A0"/>
              </a:solidFill>
              <a:latin typeface="Times New Roman"/>
            </a:endParaRPr>
          </a:p>
          <a:p>
            <a:pPr marL="0" lvl="0" indent="0" eaLnBrk="0" fontAlgn="base" hangingPunct="0">
              <a:spcBef>
                <a:spcPct val="20000"/>
              </a:spcBef>
              <a:spcAft>
                <a:spcPct val="0"/>
              </a:spcAft>
              <a:buFontTx/>
              <a:buNone/>
              <a:defRPr/>
            </a:pPr>
            <a:endParaRPr lang="fr-FR" altLang="en-US" sz="1200" kern="0" dirty="0" smtClean="0">
              <a:solidFill>
                <a:srgbClr val="7030A0"/>
              </a:solidFill>
              <a:latin typeface="Times New Roman"/>
            </a:endParaRPr>
          </a:p>
          <a:p>
            <a:endParaRPr lang="fr-FR" b="0" dirty="0"/>
          </a:p>
        </p:txBody>
      </p:sp>
      <p:sp>
        <p:nvSpPr>
          <p:cNvPr id="4" name="Espace réservé du numéro de diapositive 3"/>
          <p:cNvSpPr>
            <a:spLocks noGrp="1"/>
          </p:cNvSpPr>
          <p:nvPr>
            <p:ph type="sldNum" sz="quarter" idx="10"/>
          </p:nvPr>
        </p:nvSpPr>
        <p:spPr/>
        <p:txBody>
          <a:bodyPr/>
          <a:lstStyle/>
          <a:p>
            <a:fld id="{A4B48DAC-8A2D-4825-850C-34E762FB0A5F}" type="slidenum">
              <a:rPr lang="fr-FR" smtClean="0"/>
              <a:pPr/>
              <a:t>5</a:t>
            </a:fld>
            <a:endParaRPr lang="fr-FR"/>
          </a:p>
        </p:txBody>
      </p:sp>
    </p:spTree>
    <p:extLst>
      <p:ext uri="{BB962C8B-B14F-4D97-AF65-F5344CB8AC3E}">
        <p14:creationId xmlns:p14="http://schemas.microsoft.com/office/powerpoint/2010/main" val="7660008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kern="1200" dirty="0" smtClean="0">
                <a:solidFill>
                  <a:schemeClr val="tx1"/>
                </a:solidFill>
                <a:effectLst/>
                <a:latin typeface="+mn-lt"/>
                <a:ea typeface="+mn-ea"/>
                <a:cs typeface="+mn-cs"/>
              </a:rPr>
              <a:t>Diapo 6. Les principes de la Gouvernance au service de la nutrition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Dans le cadre du Mouvement SUN, </a:t>
            </a:r>
            <a:r>
              <a:rPr lang="fr-FR" sz="1200" b="1" kern="1200" dirty="0" smtClean="0">
                <a:solidFill>
                  <a:schemeClr val="tx1"/>
                </a:solidFill>
                <a:effectLst/>
                <a:latin typeface="+mn-lt"/>
                <a:ea typeface="+mn-ea"/>
                <a:cs typeface="+mn-cs"/>
              </a:rPr>
              <a:t>la bonne gouvernance </a:t>
            </a:r>
            <a:r>
              <a:rPr lang="fr-FR" sz="1200" kern="1200" dirty="0" smtClean="0">
                <a:solidFill>
                  <a:schemeClr val="tx1"/>
                </a:solidFill>
                <a:effectLst/>
                <a:latin typeface="+mn-lt"/>
                <a:ea typeface="+mn-ea"/>
                <a:cs typeface="+mn-cs"/>
              </a:rPr>
              <a:t>signifie d’élaborer </a:t>
            </a:r>
            <a:r>
              <a:rPr lang="fr-FR" sz="1200" b="1" kern="1200" dirty="0" smtClean="0">
                <a:solidFill>
                  <a:schemeClr val="tx1"/>
                </a:solidFill>
                <a:effectLst/>
                <a:latin typeface="+mn-lt"/>
                <a:ea typeface="+mn-ea"/>
                <a:cs typeface="+mn-cs"/>
              </a:rPr>
              <a:t>des processus et des méthodes qui garantiront le respect par tous </a:t>
            </a:r>
            <a:r>
              <a:rPr lang="fr-FR" sz="1200" kern="1200" dirty="0" smtClean="0">
                <a:solidFill>
                  <a:schemeClr val="tx1"/>
                </a:solidFill>
                <a:effectLst/>
                <a:latin typeface="+mn-lt"/>
                <a:ea typeface="+mn-ea"/>
                <a:cs typeface="+mn-cs"/>
              </a:rPr>
              <a:t>et pour tous </a:t>
            </a:r>
            <a:r>
              <a:rPr lang="fr-FR" sz="1200" b="1" kern="1200" dirty="0" smtClean="0">
                <a:solidFill>
                  <a:schemeClr val="tx1"/>
                </a:solidFill>
                <a:effectLst/>
                <a:latin typeface="+mn-lt"/>
                <a:ea typeface="+mn-ea"/>
                <a:cs typeface="+mn-cs"/>
              </a:rPr>
              <a:t>des principes </a:t>
            </a:r>
            <a:r>
              <a:rPr lang="fr-FR" sz="1200" kern="1200" dirty="0" smtClean="0">
                <a:solidFill>
                  <a:schemeClr val="tx1"/>
                </a:solidFill>
                <a:effectLst/>
                <a:latin typeface="+mn-lt"/>
                <a:ea typeface="+mn-ea"/>
                <a:cs typeface="+mn-cs"/>
              </a:rPr>
              <a:t>suivants : la t</a:t>
            </a:r>
            <a:r>
              <a:rPr lang="fr-FR" sz="1200" b="1" kern="1200" dirty="0" smtClean="0">
                <a:solidFill>
                  <a:schemeClr val="tx1"/>
                </a:solidFill>
                <a:effectLst/>
                <a:latin typeface="+mn-lt"/>
                <a:ea typeface="+mn-ea"/>
                <a:cs typeface="+mn-cs"/>
              </a:rPr>
              <a:t>ransparence </a:t>
            </a:r>
            <a:r>
              <a:rPr lang="fr-FR" sz="1200" b="0" kern="1200" dirty="0" smtClean="0">
                <a:solidFill>
                  <a:schemeClr val="tx1"/>
                </a:solidFill>
                <a:effectLst/>
                <a:latin typeface="+mn-lt"/>
                <a:ea typeface="+mn-ea"/>
                <a:cs typeface="+mn-cs"/>
              </a:rPr>
              <a:t>et partage de l’information</a:t>
            </a:r>
            <a:r>
              <a:rPr lang="fr-FR" sz="1200" b="1" kern="1200" dirty="0" smtClean="0">
                <a:solidFill>
                  <a:schemeClr val="tx1"/>
                </a:solidFill>
                <a:effectLst/>
                <a:latin typeface="+mn-lt"/>
                <a:ea typeface="+mn-ea"/>
                <a:cs typeface="+mn-cs"/>
              </a:rPr>
              <a:t>, Participation </a:t>
            </a:r>
            <a:r>
              <a:rPr lang="fr-FR" sz="1200" b="0" kern="1200" dirty="0" smtClean="0">
                <a:solidFill>
                  <a:schemeClr val="tx1"/>
                </a:solidFill>
                <a:effectLst/>
                <a:latin typeface="+mn-lt"/>
                <a:ea typeface="+mn-ea"/>
                <a:cs typeface="+mn-cs"/>
              </a:rPr>
              <a:t>incluse et ouverte à tous</a:t>
            </a:r>
            <a:r>
              <a:rPr lang="fr-FR" sz="1200" kern="1200" dirty="0" smtClean="0">
                <a:solidFill>
                  <a:schemeClr val="tx1"/>
                </a:solidFill>
                <a:effectLst/>
                <a:latin typeface="+mn-lt"/>
                <a:ea typeface="+mn-ea"/>
                <a:cs typeface="+mn-cs"/>
              </a:rPr>
              <a:t> ; </a:t>
            </a:r>
            <a:r>
              <a:rPr lang="fr-FR" sz="1200" b="1" kern="1200" dirty="0" err="1" smtClean="0">
                <a:solidFill>
                  <a:schemeClr val="tx1"/>
                </a:solidFill>
                <a:effectLst/>
                <a:latin typeface="+mn-lt"/>
                <a:ea typeface="+mn-ea"/>
                <a:cs typeface="+mn-cs"/>
              </a:rPr>
              <a:t>Redevabilité</a:t>
            </a:r>
            <a:r>
              <a:rPr lang="fr-FR" sz="1200" b="0" kern="1200" dirty="0" smtClean="0">
                <a:solidFill>
                  <a:schemeClr val="tx1"/>
                </a:solidFill>
                <a:effectLst/>
                <a:latin typeface="+mn-lt"/>
                <a:ea typeface="+mn-ea"/>
                <a:cs typeface="+mn-cs"/>
              </a:rPr>
              <a:t> et responsabilité</a:t>
            </a:r>
            <a:r>
              <a:rPr lang="fr-FR" sz="1200" b="0" kern="1200" baseline="0" dirty="0" smtClean="0">
                <a:solidFill>
                  <a:schemeClr val="tx1"/>
                </a:solidFill>
                <a:effectLst/>
                <a:latin typeface="+mn-lt"/>
                <a:ea typeface="+mn-ea"/>
                <a:cs typeface="+mn-cs"/>
              </a:rPr>
              <a:t> et </a:t>
            </a:r>
            <a:r>
              <a:rPr lang="fr-FR" sz="1200" b="1" kern="1200" dirty="0" smtClean="0">
                <a:solidFill>
                  <a:schemeClr val="tx1"/>
                </a:solidFill>
                <a:effectLst/>
                <a:latin typeface="+mn-lt"/>
                <a:ea typeface="+mn-ea"/>
                <a:cs typeface="+mn-cs"/>
              </a:rPr>
              <a:t>Efficacité-leadership </a:t>
            </a:r>
            <a:r>
              <a:rPr lang="fr-FR" sz="1200" b="0" kern="1200" dirty="0" smtClean="0">
                <a:solidFill>
                  <a:schemeClr val="tx1"/>
                </a:solidFill>
                <a:effectLst/>
                <a:latin typeface="+mn-lt"/>
                <a:ea typeface="+mn-ea"/>
                <a:cs typeface="+mn-cs"/>
              </a:rPr>
              <a:t>dynamique et stratégique qui obtient des résultats</a:t>
            </a:r>
            <a:r>
              <a:rPr lang="fr-FR" sz="1200" b="1" kern="1200" dirty="0" smtClean="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1"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kern="1200" dirty="0" smtClean="0">
                <a:solidFill>
                  <a:schemeClr val="tx1"/>
                </a:solidFill>
                <a:effectLst/>
                <a:latin typeface="+mn-lt"/>
                <a:ea typeface="+mn-ea"/>
                <a:cs typeface="+mn-cs"/>
              </a:rPr>
              <a:t>La</a:t>
            </a:r>
            <a:r>
              <a:rPr lang="fr-FR" sz="1200" b="1" kern="1200" baseline="0" dirty="0" smtClean="0">
                <a:solidFill>
                  <a:schemeClr val="tx1"/>
                </a:solidFill>
                <a:effectLst/>
                <a:latin typeface="+mn-lt"/>
                <a:ea typeface="+mn-ea"/>
                <a:cs typeface="+mn-cs"/>
              </a:rPr>
              <a:t> signification succincte </a:t>
            </a:r>
            <a:r>
              <a:rPr lang="fr-FR" sz="1200" b="0" kern="1200" baseline="0" dirty="0" smtClean="0">
                <a:solidFill>
                  <a:schemeClr val="tx1"/>
                </a:solidFill>
                <a:effectLst/>
                <a:latin typeface="+mn-lt"/>
                <a:ea typeface="+mn-ea"/>
                <a:cs typeface="+mn-cs"/>
              </a:rPr>
              <a:t>de chacun de ces </a:t>
            </a:r>
            <a:r>
              <a:rPr lang="fr-FR" sz="1200" b="1" kern="1200" baseline="0" dirty="0" smtClean="0">
                <a:solidFill>
                  <a:schemeClr val="tx1"/>
                </a:solidFill>
                <a:effectLst/>
                <a:latin typeface="+mn-lt"/>
                <a:ea typeface="+mn-ea"/>
                <a:cs typeface="+mn-cs"/>
              </a:rPr>
              <a:t>principes </a:t>
            </a:r>
            <a:r>
              <a:rPr lang="fr-FR" sz="1200" b="0" kern="1200" baseline="0" dirty="0" smtClean="0">
                <a:solidFill>
                  <a:schemeClr val="tx1"/>
                </a:solidFill>
                <a:effectLst/>
                <a:latin typeface="+mn-lt"/>
                <a:ea typeface="+mn-ea"/>
                <a:cs typeface="+mn-cs"/>
              </a:rPr>
              <a:t>ainsi que certains défis y afférents sont </a:t>
            </a:r>
            <a:r>
              <a:rPr lang="fr-FR" sz="1200" b="1" kern="1200" baseline="0" dirty="0" smtClean="0">
                <a:solidFill>
                  <a:schemeClr val="tx1"/>
                </a:solidFill>
                <a:effectLst/>
                <a:latin typeface="+mn-lt"/>
                <a:ea typeface="+mn-ea"/>
                <a:cs typeface="+mn-cs"/>
              </a:rPr>
              <a:t>donnés dans les diapos qui vont suivre,</a:t>
            </a:r>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Mouvement SUN. </a:t>
            </a:r>
            <a:r>
              <a:rPr lang="fr-FR" sz="1200" u="sng" kern="1200" dirty="0" smtClean="0">
                <a:solidFill>
                  <a:schemeClr val="tx1"/>
                </a:solidFill>
                <a:effectLst/>
                <a:latin typeface="+mn-lt"/>
                <a:ea typeface="+mn-ea"/>
                <a:cs typeface="+mn-cs"/>
                <a:hlinkClick r:id="rId3"/>
              </a:rPr>
              <a:t>http://scalingupnutrition.org/wp-content/uploads/2015/05/RSC-SUN-Favoriser-une-bonne-gouvernance-dans-les-ASCs_FR_Final-Web1.pdf</a:t>
            </a:r>
            <a:endParaRPr lang="en-GB" sz="1200" kern="1200" dirty="0" smtClean="0">
              <a:solidFill>
                <a:schemeClr val="tx1"/>
              </a:solidFill>
              <a:effectLst/>
              <a:latin typeface="+mn-lt"/>
              <a:ea typeface="+mn-ea"/>
              <a:cs typeface="+mn-cs"/>
            </a:endParaRPr>
          </a:p>
          <a:p>
            <a:pPr marL="0" lvl="0" indent="0" eaLnBrk="0" fontAlgn="base" hangingPunct="0">
              <a:spcBef>
                <a:spcPct val="20000"/>
              </a:spcBef>
              <a:spcAft>
                <a:spcPct val="0"/>
              </a:spcAft>
              <a:buFontTx/>
              <a:buNone/>
              <a:defRPr/>
            </a:pPr>
            <a:endParaRPr lang="fr-FR" altLang="en-US" sz="1200" kern="0" dirty="0" smtClean="0">
              <a:solidFill>
                <a:srgbClr val="7030A0"/>
              </a:solidFill>
              <a:latin typeface="Times New Roman"/>
            </a:endParaRPr>
          </a:p>
          <a:p>
            <a:pPr marL="0" lvl="0" indent="0" eaLnBrk="0" fontAlgn="base" hangingPunct="0">
              <a:spcBef>
                <a:spcPct val="20000"/>
              </a:spcBef>
              <a:spcAft>
                <a:spcPct val="0"/>
              </a:spcAft>
              <a:buFontTx/>
              <a:buNone/>
              <a:defRPr/>
            </a:pPr>
            <a:r>
              <a:rPr lang="fr-FR" altLang="en-US" sz="1200" b="1" kern="0" dirty="0" smtClean="0">
                <a:solidFill>
                  <a:srgbClr val="7030A0"/>
                </a:solidFill>
                <a:latin typeface="Times New Roman"/>
              </a:rPr>
              <a:t>40</a:t>
            </a:r>
            <a:r>
              <a:rPr lang="fr-FR" altLang="en-US" sz="1200" b="1" kern="0" baseline="0" dirty="0" smtClean="0">
                <a:solidFill>
                  <a:srgbClr val="7030A0"/>
                </a:solidFill>
                <a:latin typeface="Times New Roman"/>
              </a:rPr>
              <a:t> secondes</a:t>
            </a:r>
            <a:r>
              <a:rPr lang="fr-FR" altLang="en-US" sz="1200" kern="0" dirty="0" smtClean="0">
                <a:solidFill>
                  <a:srgbClr val="7030A0"/>
                </a:solidFill>
                <a:latin typeface="Times New Roman"/>
              </a:rPr>
              <a:t>.</a:t>
            </a:r>
          </a:p>
          <a:p>
            <a:pPr marL="342900" lvl="0" indent="-342900" eaLnBrk="0" fontAlgn="base" hangingPunct="0">
              <a:spcBef>
                <a:spcPct val="20000"/>
              </a:spcBef>
              <a:spcAft>
                <a:spcPct val="0"/>
              </a:spcAft>
              <a:buFontTx/>
              <a:buChar char="•"/>
              <a:defRPr/>
            </a:pPr>
            <a:endParaRPr lang="fr-FR" altLang="en-US" sz="1200" kern="0" dirty="0" smtClean="0">
              <a:solidFill>
                <a:srgbClr val="7030A0"/>
              </a:solidFill>
              <a:latin typeface="Times New Roman"/>
            </a:endParaRPr>
          </a:p>
          <a:p>
            <a:pPr marL="0" lvl="0" indent="0" eaLnBrk="0" fontAlgn="base" hangingPunct="0">
              <a:spcBef>
                <a:spcPct val="20000"/>
              </a:spcBef>
              <a:spcAft>
                <a:spcPct val="0"/>
              </a:spcAft>
              <a:buFontTx/>
              <a:buNone/>
              <a:defRPr/>
            </a:pPr>
            <a:endParaRPr lang="fr-FR" altLang="en-US" sz="1200" kern="0" dirty="0" smtClean="0">
              <a:solidFill>
                <a:srgbClr val="7030A0"/>
              </a:solidFill>
              <a:latin typeface="Times New Roman"/>
            </a:endParaRPr>
          </a:p>
          <a:p>
            <a:endParaRPr lang="fr-FR" b="0" dirty="0"/>
          </a:p>
        </p:txBody>
      </p:sp>
      <p:sp>
        <p:nvSpPr>
          <p:cNvPr id="4" name="Espace réservé du numéro de diapositive 3"/>
          <p:cNvSpPr>
            <a:spLocks noGrp="1"/>
          </p:cNvSpPr>
          <p:nvPr>
            <p:ph type="sldNum" sz="quarter" idx="10"/>
          </p:nvPr>
        </p:nvSpPr>
        <p:spPr/>
        <p:txBody>
          <a:bodyPr/>
          <a:lstStyle/>
          <a:p>
            <a:fld id="{A4B48DAC-8A2D-4825-850C-34E762FB0A5F}" type="slidenum">
              <a:rPr lang="fr-FR" smtClean="0"/>
              <a:pPr/>
              <a:t>6</a:t>
            </a:fld>
            <a:endParaRPr lang="fr-FR"/>
          </a:p>
        </p:txBody>
      </p:sp>
    </p:spTree>
    <p:extLst>
      <p:ext uri="{BB962C8B-B14F-4D97-AF65-F5344CB8AC3E}">
        <p14:creationId xmlns:p14="http://schemas.microsoft.com/office/powerpoint/2010/main" val="33828423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kern="1200" dirty="0" smtClean="0">
                <a:solidFill>
                  <a:schemeClr val="tx1"/>
                </a:solidFill>
                <a:effectLst/>
                <a:latin typeface="+mn-lt"/>
                <a:ea typeface="+mn-ea"/>
                <a:cs typeface="+mn-cs"/>
              </a:rPr>
              <a:t>Diapo 7. L</a:t>
            </a:r>
            <a:r>
              <a:rPr lang="fr-FR" sz="1200" b="1" kern="1200" baseline="0" dirty="0" smtClean="0">
                <a:solidFill>
                  <a:schemeClr val="tx1"/>
                </a:solidFill>
                <a:effectLst/>
                <a:latin typeface="+mn-lt"/>
                <a:ea typeface="+mn-ea"/>
                <a:cs typeface="+mn-cs"/>
              </a:rPr>
              <a:t>a Transparence et le partage de l’information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Il s’agit d’établir </a:t>
            </a:r>
            <a:r>
              <a:rPr lang="fr-FR" sz="1200" b="1" kern="1200" dirty="0" smtClean="0">
                <a:solidFill>
                  <a:schemeClr val="tx1"/>
                </a:solidFill>
                <a:effectLst/>
                <a:latin typeface="+mn-lt"/>
                <a:ea typeface="+mn-ea"/>
                <a:cs typeface="+mn-cs"/>
              </a:rPr>
              <a:t>des liens avec les autres et partager l’information </a:t>
            </a:r>
            <a:r>
              <a:rPr lang="fr-FR" sz="1200" kern="1200" dirty="0" smtClean="0">
                <a:solidFill>
                  <a:schemeClr val="tx1"/>
                </a:solidFill>
                <a:effectLst/>
                <a:latin typeface="+mn-lt"/>
                <a:ea typeface="+mn-ea"/>
                <a:cs typeface="+mn-cs"/>
              </a:rPr>
              <a:t>avec les différentes parties prenantes. Cela peut se faire à des niveaux différents des systèmes concernés par la nutrition, assurer </a:t>
            </a:r>
            <a:r>
              <a:rPr lang="fr-FR" sz="1200" b="1" kern="1200" dirty="0" smtClean="0">
                <a:solidFill>
                  <a:schemeClr val="tx1"/>
                </a:solidFill>
                <a:effectLst/>
                <a:latin typeface="+mn-lt"/>
                <a:ea typeface="+mn-ea"/>
                <a:cs typeface="+mn-cs"/>
              </a:rPr>
              <a:t>une planification transparente </a:t>
            </a:r>
            <a:r>
              <a:rPr lang="fr-FR" sz="1200" kern="1200" dirty="0" smtClean="0">
                <a:solidFill>
                  <a:schemeClr val="tx1"/>
                </a:solidFill>
                <a:effectLst/>
                <a:latin typeface="+mn-lt"/>
                <a:ea typeface="+mn-ea"/>
                <a:cs typeface="+mn-cs"/>
              </a:rPr>
              <a:t>au niveau d’un secteur ou d’une région, partager les informations disponibles entes les différentes plateformes ou plaider pour que le gouvernement s’engage pleinement à adopter des mesures de lutte contre la malnutrition. La transparence implique également l’élaboration des </a:t>
            </a:r>
            <a:r>
              <a:rPr lang="fr-FR" sz="1200" b="1" kern="1200" dirty="0" smtClean="0">
                <a:solidFill>
                  <a:schemeClr val="tx1"/>
                </a:solidFill>
                <a:effectLst/>
                <a:latin typeface="+mn-lt"/>
                <a:ea typeface="+mn-ea"/>
                <a:cs typeface="+mn-cs"/>
              </a:rPr>
              <a:t>processus ouverts et l’instauration d’un climat de confiance</a:t>
            </a:r>
            <a:r>
              <a:rPr lang="fr-FR" sz="1200" kern="1200" dirty="0" smtClean="0">
                <a:solidFill>
                  <a:schemeClr val="tx1"/>
                </a:solidFill>
                <a:effectLst/>
                <a:latin typeface="+mn-lt"/>
                <a:ea typeface="+mn-ea"/>
                <a:cs typeface="+mn-cs"/>
              </a:rPr>
              <a:t> à travers des partenariats solides et des </a:t>
            </a:r>
            <a:r>
              <a:rPr lang="fr-FR" sz="1200" b="1" kern="1200" dirty="0" smtClean="0">
                <a:solidFill>
                  <a:schemeClr val="tx1"/>
                </a:solidFill>
                <a:effectLst/>
                <a:latin typeface="+mn-lt"/>
                <a:ea typeface="+mn-ea"/>
                <a:cs typeface="+mn-cs"/>
              </a:rPr>
              <a:t>discussions franches et ouvertes sur les enjeux du moment</a:t>
            </a:r>
            <a:r>
              <a:rPr lang="fr-FR" sz="1200" kern="1200" dirty="0" smtClean="0">
                <a:solidFill>
                  <a:schemeClr val="tx1"/>
                </a:solidFill>
                <a:effectLst/>
                <a:latin typeface="+mn-lt"/>
                <a:ea typeface="+mn-ea"/>
                <a:cs typeface="+mn-cs"/>
              </a:rPr>
              <a:t>.</a:t>
            </a:r>
          </a:p>
          <a:p>
            <a:endParaRPr lang="fr-FR" dirty="0" smtClean="0"/>
          </a:p>
          <a:p>
            <a:r>
              <a:rPr lang="fr-FR" b="1" dirty="0" smtClean="0"/>
              <a:t>45 secondes</a:t>
            </a:r>
            <a:r>
              <a:rPr lang="fr-FR" b="0" dirty="0" smtClean="0"/>
              <a:t>.</a:t>
            </a:r>
            <a:endParaRPr lang="fr-FR" dirty="0"/>
          </a:p>
        </p:txBody>
      </p:sp>
      <p:sp>
        <p:nvSpPr>
          <p:cNvPr id="4" name="Slide Number Placeholder 3"/>
          <p:cNvSpPr>
            <a:spLocks noGrp="1"/>
          </p:cNvSpPr>
          <p:nvPr>
            <p:ph type="sldNum" sz="quarter" idx="10"/>
          </p:nvPr>
        </p:nvSpPr>
        <p:spPr/>
        <p:txBody>
          <a:bodyPr/>
          <a:lstStyle/>
          <a:p>
            <a:fld id="{A4B48DAC-8A2D-4825-850C-34E762FB0A5F}" type="slidenum">
              <a:rPr lang="fr-FR" smtClean="0"/>
              <a:pPr/>
              <a:t>7</a:t>
            </a:fld>
            <a:endParaRPr lang="fr-FR"/>
          </a:p>
        </p:txBody>
      </p:sp>
    </p:spTree>
    <p:extLst>
      <p:ext uri="{BB962C8B-B14F-4D97-AF65-F5344CB8AC3E}">
        <p14:creationId xmlns:p14="http://schemas.microsoft.com/office/powerpoint/2010/main" val="22908638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kern="1200" dirty="0" smtClean="0">
                <a:solidFill>
                  <a:schemeClr val="tx1"/>
                </a:solidFill>
                <a:effectLst/>
                <a:latin typeface="+mn-lt"/>
                <a:ea typeface="+mn-ea"/>
                <a:cs typeface="+mn-cs"/>
              </a:rPr>
              <a:t>Diapo</a:t>
            </a:r>
            <a:r>
              <a:rPr lang="fr-FR" sz="1200" b="1" kern="1200" baseline="0" dirty="0" smtClean="0">
                <a:solidFill>
                  <a:schemeClr val="tx1"/>
                </a:solidFill>
                <a:effectLst/>
                <a:latin typeface="+mn-lt"/>
                <a:ea typeface="+mn-ea"/>
                <a:cs typeface="+mn-cs"/>
              </a:rPr>
              <a:t> 8. La participation incluse et ouverte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1" kern="1200" dirty="0" smtClean="0">
              <a:solidFill>
                <a:schemeClr val="tx1"/>
              </a:solidFill>
              <a:effectLst/>
              <a:latin typeface="+mn-lt"/>
              <a:ea typeface="+mn-ea"/>
              <a:cs typeface="+mn-cs"/>
            </a:endParaRPr>
          </a:p>
          <a:p>
            <a:pPr eaLnBrk="0" hangingPunct="0"/>
            <a:r>
              <a:rPr lang="fr-FR" sz="1200" b="1" kern="1200" dirty="0" smtClean="0">
                <a:solidFill>
                  <a:schemeClr val="tx1"/>
                </a:solidFill>
                <a:effectLst/>
                <a:latin typeface="+mn-lt"/>
                <a:ea typeface="+mn-ea"/>
                <a:cs typeface="+mn-cs"/>
              </a:rPr>
              <a:t>La participation </a:t>
            </a:r>
            <a:r>
              <a:rPr lang="fr-FR" sz="1200" kern="1200" dirty="0" smtClean="0">
                <a:solidFill>
                  <a:schemeClr val="tx1"/>
                </a:solidFill>
                <a:effectLst/>
                <a:latin typeface="+mn-lt"/>
                <a:ea typeface="+mn-ea"/>
                <a:cs typeface="+mn-cs"/>
              </a:rPr>
              <a:t>va bien au-delà </a:t>
            </a:r>
            <a:r>
              <a:rPr lang="fr-FR" sz="1200" b="1" kern="1200" dirty="0" smtClean="0">
                <a:solidFill>
                  <a:schemeClr val="tx1"/>
                </a:solidFill>
                <a:effectLst/>
                <a:latin typeface="+mn-lt"/>
                <a:ea typeface="+mn-ea"/>
                <a:cs typeface="+mn-cs"/>
              </a:rPr>
              <a:t>de l’encouragement des parties prenantes à participer et à faire part de leur point de vue</a:t>
            </a:r>
            <a:r>
              <a:rPr lang="fr-FR" sz="1200" kern="1200" dirty="0" smtClean="0">
                <a:solidFill>
                  <a:schemeClr val="tx1"/>
                </a:solidFill>
                <a:effectLst/>
                <a:latin typeface="+mn-lt"/>
                <a:ea typeface="+mn-ea"/>
                <a:cs typeface="+mn-cs"/>
              </a:rPr>
              <a:t>. Elle consiste également à s’assurer que des mécanismes sont en place pour permettre cette participation. </a:t>
            </a:r>
            <a:r>
              <a:rPr lang="fr-FR" sz="1200" b="1" kern="1200" dirty="0" smtClean="0">
                <a:solidFill>
                  <a:schemeClr val="tx1"/>
                </a:solidFill>
                <a:effectLst/>
                <a:latin typeface="+mn-lt"/>
                <a:ea typeface="+mn-ea"/>
                <a:cs typeface="+mn-cs"/>
              </a:rPr>
              <a:t>L’égalité</a:t>
            </a:r>
            <a:r>
              <a:rPr lang="fr-FR" sz="1200" kern="1200" dirty="0" smtClean="0">
                <a:solidFill>
                  <a:schemeClr val="tx1"/>
                </a:solidFill>
                <a:effectLst/>
                <a:latin typeface="+mn-lt"/>
                <a:ea typeface="+mn-ea"/>
                <a:cs typeface="+mn-cs"/>
              </a:rPr>
              <a:t> doit être promue et </a:t>
            </a:r>
            <a:r>
              <a:rPr lang="fr-FR" sz="1200" b="1" kern="1200" dirty="0" smtClean="0">
                <a:solidFill>
                  <a:schemeClr val="tx1"/>
                </a:solidFill>
                <a:effectLst/>
                <a:latin typeface="+mn-lt"/>
                <a:ea typeface="+mn-ea"/>
                <a:cs typeface="+mn-cs"/>
              </a:rPr>
              <a:t>la diversité </a:t>
            </a:r>
            <a:r>
              <a:rPr lang="fr-FR" sz="1200" kern="1200" dirty="0" smtClean="0">
                <a:solidFill>
                  <a:schemeClr val="tx1"/>
                </a:solidFill>
                <a:effectLst/>
                <a:latin typeface="+mn-lt"/>
                <a:ea typeface="+mn-ea"/>
                <a:cs typeface="+mn-cs"/>
              </a:rPr>
              <a:t>appréciée. Il s’agit en particulier d’élaborer des mécanismes garantissant la participation des secteurs ou groupes défavorisés ou marginalisés. L’inclusion des groupes privés de leur </a:t>
            </a:r>
            <a:r>
              <a:rPr lang="fr-FR" sz="1200" b="1" kern="1200" dirty="0" smtClean="0">
                <a:solidFill>
                  <a:schemeClr val="tx1"/>
                </a:solidFill>
                <a:effectLst/>
                <a:latin typeface="+mn-lt"/>
                <a:ea typeface="+mn-ea"/>
                <a:cs typeface="+mn-cs"/>
              </a:rPr>
              <a:t>droit à une alimentation adéquate et à une bonne nutrition</a:t>
            </a:r>
            <a:r>
              <a:rPr lang="fr-FR" sz="1200" kern="1200" dirty="0" smtClean="0">
                <a:solidFill>
                  <a:schemeClr val="tx1"/>
                </a:solidFill>
                <a:effectLst/>
                <a:latin typeface="+mn-lt"/>
                <a:ea typeface="+mn-ea"/>
                <a:cs typeface="+mn-cs"/>
              </a:rPr>
              <a:t> est essentielle. La participation de tous implique souvent que les choses prennent du temps et que des ressources doivent être investies pour obtenir l’engagement des parties prenantes. Les avantages seront un </a:t>
            </a:r>
            <a:r>
              <a:rPr lang="fr-FR" sz="1200" b="1" kern="1200" dirty="0" smtClean="0">
                <a:solidFill>
                  <a:schemeClr val="tx1"/>
                </a:solidFill>
                <a:effectLst/>
                <a:latin typeface="+mn-lt"/>
                <a:ea typeface="+mn-ea"/>
                <a:cs typeface="+mn-cs"/>
              </a:rPr>
              <a:t>meilleur sentiment d’appropriation </a:t>
            </a:r>
            <a:r>
              <a:rPr lang="fr-FR" sz="1200" kern="1200" dirty="0" smtClean="0">
                <a:solidFill>
                  <a:schemeClr val="tx1"/>
                </a:solidFill>
                <a:effectLst/>
                <a:latin typeface="+mn-lt"/>
                <a:ea typeface="+mn-ea"/>
                <a:cs typeface="+mn-cs"/>
              </a:rPr>
              <a:t>des parties prenantes qui vont se sentir </a:t>
            </a:r>
            <a:r>
              <a:rPr lang="fr-FR" sz="1200" b="1" kern="1200" dirty="0" smtClean="0">
                <a:solidFill>
                  <a:schemeClr val="tx1"/>
                </a:solidFill>
                <a:effectLst/>
                <a:latin typeface="+mn-lt"/>
                <a:ea typeface="+mn-ea"/>
                <a:cs typeface="+mn-cs"/>
              </a:rPr>
              <a:t>encourager</a:t>
            </a:r>
            <a:r>
              <a:rPr lang="fr-FR" sz="1200" kern="1200" dirty="0" smtClean="0">
                <a:solidFill>
                  <a:schemeClr val="tx1"/>
                </a:solidFill>
                <a:effectLst/>
                <a:latin typeface="+mn-lt"/>
                <a:ea typeface="+mn-ea"/>
                <a:cs typeface="+mn-cs"/>
              </a:rPr>
              <a:t> à consacrer </a:t>
            </a:r>
            <a:r>
              <a:rPr lang="fr-FR" sz="1200" b="1" kern="1200" dirty="0" smtClean="0">
                <a:solidFill>
                  <a:schemeClr val="tx1"/>
                </a:solidFill>
                <a:effectLst/>
                <a:latin typeface="+mn-lt"/>
                <a:ea typeface="+mn-ea"/>
                <a:cs typeface="+mn-cs"/>
              </a:rPr>
              <a:t>plus de temps, des ressources </a:t>
            </a:r>
            <a:r>
              <a:rPr lang="fr-FR" sz="1200" kern="1200" dirty="0" smtClean="0">
                <a:solidFill>
                  <a:schemeClr val="tx1"/>
                </a:solidFill>
                <a:effectLst/>
                <a:latin typeface="+mn-lt"/>
                <a:ea typeface="+mn-ea"/>
                <a:cs typeface="+mn-cs"/>
              </a:rPr>
              <a:t>et de </a:t>
            </a:r>
            <a:r>
              <a:rPr lang="fr-FR" sz="1200" b="1" kern="1200" dirty="0" smtClean="0">
                <a:solidFill>
                  <a:schemeClr val="tx1"/>
                </a:solidFill>
                <a:effectLst/>
                <a:latin typeface="+mn-lt"/>
                <a:ea typeface="+mn-ea"/>
                <a:cs typeface="+mn-cs"/>
              </a:rPr>
              <a:t>l’énergie</a:t>
            </a:r>
            <a:r>
              <a:rPr lang="fr-FR" sz="1200" kern="1200" dirty="0" smtClean="0">
                <a:solidFill>
                  <a:schemeClr val="tx1"/>
                </a:solidFill>
                <a:effectLst/>
                <a:latin typeface="+mn-lt"/>
                <a:ea typeface="+mn-ea"/>
                <a:cs typeface="+mn-cs"/>
              </a:rPr>
              <a:t> pour atteindre les objectifs fixés.</a:t>
            </a:r>
          </a:p>
          <a:p>
            <a:pPr marL="0" lvl="0" indent="0" eaLnBrk="0" fontAlgn="base" hangingPunct="0">
              <a:spcBef>
                <a:spcPct val="20000"/>
              </a:spcBef>
              <a:spcAft>
                <a:spcPct val="0"/>
              </a:spcAft>
              <a:buFontTx/>
              <a:buNone/>
              <a:defRPr/>
            </a:pPr>
            <a:endParaRPr lang="fr-FR" altLang="en-US" sz="1200" kern="0" dirty="0" smtClean="0">
              <a:solidFill>
                <a:srgbClr val="7030A0"/>
              </a:solidFill>
              <a:latin typeface="Times New Roman"/>
            </a:endParaRPr>
          </a:p>
          <a:p>
            <a:pPr marL="0" lvl="0" indent="0" eaLnBrk="0" fontAlgn="base" hangingPunct="0">
              <a:spcBef>
                <a:spcPct val="20000"/>
              </a:spcBef>
              <a:spcAft>
                <a:spcPct val="0"/>
              </a:spcAft>
              <a:buFontTx/>
              <a:buNone/>
              <a:defRPr/>
            </a:pPr>
            <a:r>
              <a:rPr lang="fr-FR" altLang="en-US" sz="1200" b="1" kern="0" dirty="0" smtClean="0">
                <a:solidFill>
                  <a:srgbClr val="7030A0"/>
                </a:solidFill>
                <a:latin typeface="Times New Roman"/>
              </a:rPr>
              <a:t>60 secondes</a:t>
            </a:r>
            <a:r>
              <a:rPr lang="fr-FR" altLang="en-US" sz="1200" kern="0" dirty="0" smtClean="0">
                <a:solidFill>
                  <a:srgbClr val="7030A0"/>
                </a:solidFill>
                <a:latin typeface="Times New Roman"/>
              </a:rPr>
              <a:t>.</a:t>
            </a:r>
          </a:p>
          <a:p>
            <a:pPr marL="342900" lvl="0" indent="-342900" eaLnBrk="0" fontAlgn="base" hangingPunct="0">
              <a:spcBef>
                <a:spcPct val="20000"/>
              </a:spcBef>
              <a:spcAft>
                <a:spcPct val="0"/>
              </a:spcAft>
              <a:buFontTx/>
              <a:buChar char="•"/>
              <a:defRPr/>
            </a:pPr>
            <a:endParaRPr lang="fr-FR" altLang="en-US" sz="1200" kern="0" dirty="0" smtClean="0">
              <a:solidFill>
                <a:srgbClr val="7030A0"/>
              </a:solidFill>
              <a:latin typeface="Times New Roman"/>
            </a:endParaRPr>
          </a:p>
          <a:p>
            <a:pPr marL="0" lvl="0" indent="0" eaLnBrk="0" fontAlgn="base" hangingPunct="0">
              <a:spcBef>
                <a:spcPct val="20000"/>
              </a:spcBef>
              <a:spcAft>
                <a:spcPct val="0"/>
              </a:spcAft>
              <a:buFontTx/>
              <a:buNone/>
              <a:defRPr/>
            </a:pPr>
            <a:endParaRPr lang="fr-FR" altLang="en-US" sz="1200" kern="0" dirty="0" smtClean="0">
              <a:solidFill>
                <a:srgbClr val="7030A0"/>
              </a:solidFill>
              <a:latin typeface="Times New Roman"/>
            </a:endParaRPr>
          </a:p>
          <a:p>
            <a:endParaRPr lang="fr-FR" b="0" dirty="0"/>
          </a:p>
        </p:txBody>
      </p:sp>
      <p:sp>
        <p:nvSpPr>
          <p:cNvPr id="4" name="Espace réservé du numéro de diapositive 3"/>
          <p:cNvSpPr>
            <a:spLocks noGrp="1"/>
          </p:cNvSpPr>
          <p:nvPr>
            <p:ph type="sldNum" sz="quarter" idx="10"/>
          </p:nvPr>
        </p:nvSpPr>
        <p:spPr/>
        <p:txBody>
          <a:bodyPr/>
          <a:lstStyle/>
          <a:p>
            <a:fld id="{A4B48DAC-8A2D-4825-850C-34E762FB0A5F}" type="slidenum">
              <a:rPr lang="fr-FR" smtClean="0"/>
              <a:pPr/>
              <a:t>8</a:t>
            </a:fld>
            <a:endParaRPr lang="fr-FR"/>
          </a:p>
        </p:txBody>
      </p:sp>
    </p:spTree>
    <p:extLst>
      <p:ext uri="{BB962C8B-B14F-4D97-AF65-F5344CB8AC3E}">
        <p14:creationId xmlns:p14="http://schemas.microsoft.com/office/powerpoint/2010/main" val="12020910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smtClean="0"/>
              <a:t>Diapo 9.</a:t>
            </a:r>
            <a:r>
              <a:rPr lang="fr-FR" b="1" baseline="0" dirty="0" smtClean="0"/>
              <a:t> la </a:t>
            </a:r>
            <a:r>
              <a:rPr lang="fr-FR" b="1" baseline="0" dirty="0" err="1" smtClean="0"/>
              <a:t>redevabilité</a:t>
            </a:r>
            <a:r>
              <a:rPr lang="fr-FR" b="1" baseline="0" dirty="0" smtClean="0"/>
              <a:t> des uns envers les autres</a:t>
            </a:r>
            <a:endParaRPr lang="fr-FR" dirty="0" smtClean="0"/>
          </a:p>
          <a:p>
            <a:endParaRPr lang="fr-FR" dirty="0" smtClean="0"/>
          </a:p>
          <a:p>
            <a:pPr eaLnBrk="0" hangingPunct="0"/>
            <a:r>
              <a:rPr lang="fr-FR" sz="1200" kern="1200" dirty="0" smtClean="0">
                <a:solidFill>
                  <a:schemeClr val="tx1"/>
                </a:solidFill>
                <a:effectLst/>
                <a:latin typeface="+mn-lt"/>
                <a:ea typeface="+mn-ea"/>
                <a:cs typeface="+mn-cs"/>
              </a:rPr>
              <a:t>Bien que ces aspects de la nutrition fassent partie intégrante du </a:t>
            </a:r>
            <a:r>
              <a:rPr lang="fr-FR" sz="1200" b="1" kern="1200" dirty="0" smtClean="0">
                <a:solidFill>
                  <a:schemeClr val="tx1"/>
                </a:solidFill>
                <a:effectLst/>
                <a:latin typeface="+mn-lt"/>
                <a:ea typeface="+mn-ea"/>
                <a:cs typeface="+mn-cs"/>
              </a:rPr>
              <a:t>développement durable</a:t>
            </a:r>
            <a:r>
              <a:rPr lang="fr-FR" sz="1200" kern="1200" dirty="0" smtClean="0">
                <a:solidFill>
                  <a:schemeClr val="tx1"/>
                </a:solidFill>
                <a:effectLst/>
                <a:latin typeface="+mn-lt"/>
                <a:ea typeface="+mn-ea"/>
                <a:cs typeface="+mn-cs"/>
              </a:rPr>
              <a:t>, ils rendent également </a:t>
            </a:r>
            <a:r>
              <a:rPr lang="fr-FR" sz="1200" b="1" kern="1200" dirty="0" smtClean="0">
                <a:solidFill>
                  <a:schemeClr val="tx1"/>
                </a:solidFill>
                <a:effectLst/>
                <a:latin typeface="+mn-lt"/>
                <a:ea typeface="+mn-ea"/>
                <a:cs typeface="+mn-cs"/>
              </a:rPr>
              <a:t>difficile la responsabilisation des principales parties prenantes </a:t>
            </a:r>
            <a:r>
              <a:rPr lang="fr-FR" sz="1200" kern="1200" dirty="0" smtClean="0">
                <a:solidFill>
                  <a:schemeClr val="tx1"/>
                </a:solidFill>
                <a:effectLst/>
                <a:latin typeface="+mn-lt"/>
                <a:ea typeface="+mn-ea"/>
                <a:cs typeface="+mn-cs"/>
              </a:rPr>
              <a:t>quant à leurs actions visant à l’améliorer. Comment les individus re</a:t>
            </a:r>
            <a:r>
              <a:rPr lang="fr-FR" sz="1200" b="1" kern="1200" dirty="0" smtClean="0">
                <a:solidFill>
                  <a:schemeClr val="tx1"/>
                </a:solidFill>
                <a:effectLst/>
                <a:latin typeface="+mn-lt"/>
                <a:ea typeface="+mn-ea"/>
                <a:cs typeface="+mn-cs"/>
              </a:rPr>
              <a:t>vendiquent-ils auprès des responsables de la mise en œuvre des actions d'amélioration de la nutrition s'ils ne peuvent pas identifier les responsables, identifier leurs devoirs </a:t>
            </a:r>
            <a:r>
              <a:rPr lang="fr-FR" sz="1200" kern="1200" dirty="0" smtClean="0">
                <a:solidFill>
                  <a:schemeClr val="tx1"/>
                </a:solidFill>
                <a:effectLst/>
                <a:latin typeface="+mn-lt"/>
                <a:ea typeface="+mn-ea"/>
                <a:cs typeface="+mn-cs"/>
              </a:rPr>
              <a:t>et ne pas </a:t>
            </a:r>
            <a:r>
              <a:rPr lang="fr-FR" sz="1200" b="1" kern="1200" dirty="0" smtClean="0">
                <a:solidFill>
                  <a:schemeClr val="tx1"/>
                </a:solidFill>
                <a:effectLst/>
                <a:latin typeface="+mn-lt"/>
                <a:ea typeface="+mn-ea"/>
                <a:cs typeface="+mn-cs"/>
              </a:rPr>
              <a:t>savoir s'ils respectent, protègent et assument ces responsabilités </a:t>
            </a:r>
            <a:r>
              <a:rPr lang="fr-FR" sz="1200" kern="1200" dirty="0" smtClean="0">
                <a:solidFill>
                  <a:schemeClr val="tx1"/>
                </a:solidFill>
                <a:effectLst/>
                <a:latin typeface="+mn-lt"/>
                <a:ea typeface="+mn-ea"/>
                <a:cs typeface="+mn-cs"/>
              </a:rPr>
              <a:t>? De même, </a:t>
            </a:r>
            <a:r>
              <a:rPr lang="fr-FR" sz="1200" b="1" kern="1200" dirty="0" smtClean="0">
                <a:solidFill>
                  <a:schemeClr val="tx1"/>
                </a:solidFill>
                <a:effectLst/>
                <a:latin typeface="+mn-lt"/>
                <a:ea typeface="+mn-ea"/>
                <a:cs typeface="+mn-cs"/>
              </a:rPr>
              <a:t>les responsables des actions d'amélioration de la nutrition </a:t>
            </a:r>
            <a:r>
              <a:rPr lang="fr-FR" sz="1200" kern="1200" dirty="0" smtClean="0">
                <a:solidFill>
                  <a:schemeClr val="tx1"/>
                </a:solidFill>
                <a:effectLst/>
                <a:latin typeface="+mn-lt"/>
                <a:ea typeface="+mn-ea"/>
                <a:cs typeface="+mn-cs"/>
              </a:rPr>
              <a:t>auront </a:t>
            </a:r>
            <a:r>
              <a:rPr lang="fr-FR" sz="1200" b="1" kern="1200" dirty="0" smtClean="0">
                <a:solidFill>
                  <a:schemeClr val="tx1"/>
                </a:solidFill>
                <a:effectLst/>
                <a:latin typeface="+mn-lt"/>
                <a:ea typeface="+mn-ea"/>
                <a:cs typeface="+mn-cs"/>
              </a:rPr>
              <a:t>du mal à suivre les progrès de leurs propres efforts si les mécanismes de suivi et de feedback (retour d'informations) sont faibles</a:t>
            </a:r>
            <a:r>
              <a:rPr lang="fr-FR" sz="1200" kern="1200" dirty="0" smtClean="0">
                <a:solidFill>
                  <a:schemeClr val="tx1"/>
                </a:solidFill>
                <a:effectLst/>
                <a:latin typeface="+mn-lt"/>
                <a:ea typeface="+mn-ea"/>
                <a:cs typeface="+mn-cs"/>
              </a:rPr>
              <a:t>. </a:t>
            </a:r>
          </a:p>
          <a:p>
            <a:pPr eaLnBrk="0" hangingPunct="0"/>
            <a:endParaRPr lang="fr-FR" sz="1200" kern="1200" dirty="0" smtClean="0">
              <a:solidFill>
                <a:schemeClr val="tx1"/>
              </a:solidFill>
              <a:effectLst/>
              <a:latin typeface="+mn-lt"/>
              <a:ea typeface="+mn-ea"/>
              <a:cs typeface="+mn-cs"/>
            </a:endParaRPr>
          </a:p>
          <a:p>
            <a:pPr eaLnBrk="0" hangingPunct="0"/>
            <a:r>
              <a:rPr lang="fr-FR" sz="1200" b="1" kern="1200" dirty="0" smtClean="0">
                <a:solidFill>
                  <a:schemeClr val="tx1"/>
                </a:solidFill>
                <a:effectLst/>
                <a:latin typeface="+mn-lt"/>
                <a:ea typeface="+mn-ea"/>
                <a:cs typeface="+mn-cs"/>
              </a:rPr>
              <a:t>Les multiples acteurs, les effets à long terme et l’invisibilité de certaines des conséquences de la malnutrition vont tous à l’encontre d’une responsabilité forte. Sans responsabilité en matière de nutrition, il n'y aura pas de directive pour agir ni de prise de conscience de conséquence pour l'inaction et l'indifférence </a:t>
            </a:r>
            <a:r>
              <a:rPr lang="fr-FR" sz="1200" kern="1200" dirty="0" smtClean="0">
                <a:solidFill>
                  <a:schemeClr val="tx1"/>
                </a:solidFill>
                <a:effectLst/>
                <a:latin typeface="+mn-lt"/>
                <a:ea typeface="+mn-ea"/>
                <a:cs typeface="+mn-cs"/>
              </a:rPr>
              <a:t>- autres que pour les personnes et les familles directement touchées (</a:t>
            </a:r>
            <a:r>
              <a:rPr lang="fr-FR" sz="1200" kern="1200" dirty="0" err="1" smtClean="0">
                <a:solidFill>
                  <a:schemeClr val="tx1"/>
                </a:solidFill>
                <a:effectLst/>
                <a:latin typeface="+mn-lt"/>
                <a:ea typeface="+mn-ea"/>
                <a:cs typeface="+mn-cs"/>
              </a:rPr>
              <a:t>GNR</a:t>
            </a:r>
            <a:r>
              <a:rPr lang="fr-FR" sz="1200" kern="1200" dirty="0" smtClean="0">
                <a:solidFill>
                  <a:schemeClr val="tx1"/>
                </a:solidFill>
                <a:effectLst/>
                <a:latin typeface="+mn-lt"/>
                <a:ea typeface="+mn-ea"/>
                <a:cs typeface="+mn-cs"/>
              </a:rPr>
              <a:t> 2014).</a:t>
            </a:r>
          </a:p>
          <a:p>
            <a:pPr marL="0" lvl="0" indent="0" eaLnBrk="0" fontAlgn="base" hangingPunct="0">
              <a:spcBef>
                <a:spcPct val="20000"/>
              </a:spcBef>
              <a:spcAft>
                <a:spcPct val="0"/>
              </a:spcAft>
              <a:buFontTx/>
              <a:buNone/>
              <a:defRPr/>
            </a:pPr>
            <a:endParaRPr lang="fr-FR" altLang="en-US" sz="1200" kern="0" dirty="0" smtClean="0">
              <a:solidFill>
                <a:srgbClr val="7030A0"/>
              </a:solidFill>
              <a:latin typeface="Times New Roman"/>
            </a:endParaRPr>
          </a:p>
          <a:p>
            <a:pPr marL="0" lvl="0" indent="0" eaLnBrk="0" fontAlgn="base" hangingPunct="0">
              <a:spcBef>
                <a:spcPct val="20000"/>
              </a:spcBef>
              <a:spcAft>
                <a:spcPct val="0"/>
              </a:spcAft>
              <a:buFontTx/>
              <a:buNone/>
              <a:defRPr/>
            </a:pPr>
            <a:r>
              <a:rPr lang="fr-FR" altLang="en-US" sz="1200" b="1" kern="0" dirty="0" smtClean="0">
                <a:solidFill>
                  <a:srgbClr val="7030A0"/>
                </a:solidFill>
                <a:latin typeface="Times New Roman"/>
              </a:rPr>
              <a:t>60  secondes</a:t>
            </a:r>
            <a:r>
              <a:rPr lang="fr-FR" altLang="en-US" sz="1200" kern="0" dirty="0" smtClean="0">
                <a:solidFill>
                  <a:srgbClr val="7030A0"/>
                </a:solidFill>
                <a:latin typeface="Times New Roman"/>
              </a:rPr>
              <a:t>.</a:t>
            </a:r>
          </a:p>
          <a:p>
            <a:pPr marL="342900" lvl="0" indent="-342900" eaLnBrk="0" fontAlgn="base" hangingPunct="0">
              <a:spcBef>
                <a:spcPct val="20000"/>
              </a:spcBef>
              <a:spcAft>
                <a:spcPct val="0"/>
              </a:spcAft>
              <a:buFontTx/>
              <a:buChar char="•"/>
              <a:defRPr/>
            </a:pPr>
            <a:endParaRPr lang="fr-FR" altLang="en-US" sz="1200" kern="0" dirty="0" smtClean="0">
              <a:solidFill>
                <a:srgbClr val="7030A0"/>
              </a:solidFill>
              <a:latin typeface="Times New Roman"/>
            </a:endParaRPr>
          </a:p>
          <a:p>
            <a:pPr marL="0" lvl="0" indent="0" eaLnBrk="0" fontAlgn="base" hangingPunct="0">
              <a:spcBef>
                <a:spcPct val="20000"/>
              </a:spcBef>
              <a:spcAft>
                <a:spcPct val="0"/>
              </a:spcAft>
              <a:buFontTx/>
              <a:buNone/>
              <a:defRPr/>
            </a:pPr>
            <a:endParaRPr lang="fr-FR" altLang="en-US" sz="1200" kern="0" dirty="0" smtClean="0">
              <a:solidFill>
                <a:srgbClr val="7030A0"/>
              </a:solidFill>
              <a:latin typeface="Times New Roman"/>
            </a:endParaRPr>
          </a:p>
          <a:p>
            <a:endParaRPr lang="fr-FR" b="0" dirty="0"/>
          </a:p>
        </p:txBody>
      </p:sp>
      <p:sp>
        <p:nvSpPr>
          <p:cNvPr id="4" name="Espace réservé du numéro de diapositive 3"/>
          <p:cNvSpPr>
            <a:spLocks noGrp="1"/>
          </p:cNvSpPr>
          <p:nvPr>
            <p:ph type="sldNum" sz="quarter" idx="10"/>
          </p:nvPr>
        </p:nvSpPr>
        <p:spPr/>
        <p:txBody>
          <a:bodyPr/>
          <a:lstStyle/>
          <a:p>
            <a:fld id="{A4B48DAC-8A2D-4825-850C-34E762FB0A5F}" type="slidenum">
              <a:rPr lang="fr-FR" smtClean="0"/>
              <a:pPr/>
              <a:t>9</a:t>
            </a:fld>
            <a:endParaRPr lang="fr-FR"/>
          </a:p>
        </p:txBody>
      </p:sp>
    </p:spTree>
    <p:extLst>
      <p:ext uri="{BB962C8B-B14F-4D97-AF65-F5344CB8AC3E}">
        <p14:creationId xmlns:p14="http://schemas.microsoft.com/office/powerpoint/2010/main" val="24210053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Diapositive de titr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Espace réservé du titre 1"/>
          <p:cNvSpPr>
            <a:spLocks noGrp="1"/>
          </p:cNvSpPr>
          <p:nvPr>
            <p:ph type="title" hasCustomPrompt="1"/>
          </p:nvPr>
        </p:nvSpPr>
        <p:spPr>
          <a:xfrm>
            <a:off x="4572000" y="2852936"/>
            <a:ext cx="4320480" cy="1656184"/>
          </a:xfrm>
          <a:prstGeom prst="rect">
            <a:avLst/>
          </a:prstGeom>
        </p:spPr>
        <p:txBody>
          <a:bodyPr vert="horz" lIns="91440" tIns="45720" rIns="91440" bIns="45720" rtlCol="0" anchor="ctr">
            <a:normAutofit/>
          </a:bodyPr>
          <a:lstStyle>
            <a:lvl1pPr>
              <a:defRPr cap="none" baseline="0"/>
            </a:lvl1pPr>
          </a:lstStyle>
          <a:p>
            <a:r>
              <a:rPr lang="fr-FR"/>
              <a:t>Title</a:t>
            </a:r>
            <a:endParaRPr lang="fr-FR" dirty="0"/>
          </a:p>
        </p:txBody>
      </p:sp>
      <p:sp>
        <p:nvSpPr>
          <p:cNvPr id="8" name="Espace réservé du texte 2"/>
          <p:cNvSpPr>
            <a:spLocks noGrp="1"/>
          </p:cNvSpPr>
          <p:nvPr>
            <p:ph idx="1" hasCustomPrompt="1"/>
          </p:nvPr>
        </p:nvSpPr>
        <p:spPr>
          <a:xfrm>
            <a:off x="4572000" y="4797152"/>
            <a:ext cx="4320480" cy="936104"/>
          </a:xfrm>
          <a:prstGeom prst="rect">
            <a:avLst/>
          </a:prstGeom>
        </p:spPr>
        <p:txBody>
          <a:bodyPr vert="horz" lIns="91440" tIns="45720" rIns="91440" bIns="45720" rtlCol="0" anchor="ctr" anchorCtr="0">
            <a:normAutofit/>
          </a:bodyPr>
          <a:lstStyle>
            <a:lvl1pPr>
              <a:defRPr cap="none" baseline="0"/>
            </a:lvl1pPr>
          </a:lstStyle>
          <a:p>
            <a:pPr lvl="0"/>
            <a:r>
              <a:rPr lang="fr-FR"/>
              <a:t>Presenter, authors</a:t>
            </a:r>
            <a:endParaRPr lang="fr-FR" dirty="0"/>
          </a:p>
        </p:txBody>
      </p:sp>
      <p:sp>
        <p:nvSpPr>
          <p:cNvPr id="6" name="Espace réservé du contenu 5"/>
          <p:cNvSpPr>
            <a:spLocks noGrp="1"/>
          </p:cNvSpPr>
          <p:nvPr>
            <p:ph sz="quarter" idx="10" hasCustomPrompt="1"/>
          </p:nvPr>
        </p:nvSpPr>
        <p:spPr>
          <a:xfrm>
            <a:off x="4572000" y="6022109"/>
            <a:ext cx="4320480" cy="503237"/>
          </a:xfrm>
        </p:spPr>
        <p:txBody>
          <a:bodyPr anchor="ctr" anchorCtr="0">
            <a:normAutofit/>
          </a:bodyPr>
          <a:lstStyle>
            <a:lvl1pPr>
              <a:defRPr sz="1350" b="1">
                <a:solidFill>
                  <a:schemeClr val="tx1"/>
                </a:solidFill>
              </a:defRPr>
            </a:lvl1pPr>
          </a:lstStyle>
          <a:p>
            <a:pPr lvl="0"/>
            <a:r>
              <a:rPr lang="fr-FR"/>
              <a:t>Date, Place</a:t>
            </a:r>
          </a:p>
        </p:txBody>
      </p:sp>
    </p:spTree>
    <p:extLst>
      <p:ext uri="{BB962C8B-B14F-4D97-AF65-F5344CB8AC3E}">
        <p14:creationId xmlns:p14="http://schemas.microsoft.com/office/powerpoint/2010/main" val="831488172"/>
      </p:ext>
    </p:extLst>
  </p:cSld>
  <p:clrMapOvr>
    <a:masterClrMapping/>
  </p:clrMapOvr>
  <p:transition>
    <p:strips dir="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22597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ermediate title">
    <p:spTree>
      <p:nvGrpSpPr>
        <p:cNvPr id="1" name=""/>
        <p:cNvGrpSpPr/>
        <p:nvPr/>
      </p:nvGrpSpPr>
      <p:grpSpPr>
        <a:xfrm>
          <a:off x="0" y="0"/>
          <a:ext cx="0" cy="0"/>
          <a:chOff x="0" y="0"/>
          <a:chExt cx="0" cy="0"/>
        </a:xfrm>
      </p:grpSpPr>
      <p:sp>
        <p:nvSpPr>
          <p:cNvPr id="3" name="Espace réservé du contenu 2"/>
          <p:cNvSpPr>
            <a:spLocks noGrp="1"/>
          </p:cNvSpPr>
          <p:nvPr>
            <p:ph idx="1" hasCustomPrompt="1"/>
          </p:nvPr>
        </p:nvSpPr>
        <p:spPr>
          <a:xfrm>
            <a:off x="467544" y="3573016"/>
            <a:ext cx="8208912" cy="2016224"/>
          </a:xfrm>
        </p:spPr>
        <p:txBody>
          <a:bodyPr anchor="ctr" anchorCtr="0">
            <a:normAutofit/>
          </a:bodyPr>
          <a:lstStyle>
            <a:lvl1pPr algn="ctr">
              <a:buNone/>
              <a:defRPr sz="2800"/>
            </a:lvl1pPr>
          </a:lstStyle>
          <a:p>
            <a:pPr lvl="0"/>
            <a:r>
              <a:rPr lang="fr-FR"/>
              <a:t>Sub-title</a:t>
            </a:r>
            <a:endParaRPr lang="fr-FR" dirty="0"/>
          </a:p>
        </p:txBody>
      </p:sp>
      <p:sp>
        <p:nvSpPr>
          <p:cNvPr id="12" name="Espace réservé du contenu 11"/>
          <p:cNvSpPr>
            <a:spLocks noGrp="1"/>
          </p:cNvSpPr>
          <p:nvPr>
            <p:ph sz="quarter" idx="13" hasCustomPrompt="1"/>
          </p:nvPr>
        </p:nvSpPr>
        <p:spPr>
          <a:xfrm>
            <a:off x="2484438" y="188913"/>
            <a:ext cx="6191250" cy="431800"/>
          </a:xfrm>
        </p:spPr>
        <p:txBody>
          <a:bodyPr anchor="ctr" anchorCtr="0">
            <a:noAutofit/>
          </a:bodyPr>
          <a:lstStyle>
            <a:lvl1pPr>
              <a:buNone/>
              <a:defRPr sz="1400" b="1" baseline="0">
                <a:solidFill>
                  <a:schemeClr val="bg2"/>
                </a:solidFill>
              </a:defRPr>
            </a:lvl1pPr>
          </a:lstStyle>
          <a:p>
            <a:pPr lvl="0"/>
            <a:r>
              <a:rPr lang="fr-FR"/>
              <a:t>Title of the presentation</a:t>
            </a:r>
          </a:p>
        </p:txBody>
      </p:sp>
      <p:sp>
        <p:nvSpPr>
          <p:cNvPr id="8" name="Titre 7"/>
          <p:cNvSpPr>
            <a:spLocks noGrp="1"/>
          </p:cNvSpPr>
          <p:nvPr>
            <p:ph type="title" hasCustomPrompt="1"/>
          </p:nvPr>
        </p:nvSpPr>
        <p:spPr>
          <a:xfrm>
            <a:off x="467544" y="1628800"/>
            <a:ext cx="8208912" cy="1728192"/>
          </a:xfrm>
        </p:spPr>
        <p:txBody>
          <a:bodyPr/>
          <a:lstStyle>
            <a:lvl1pPr>
              <a:defRPr/>
            </a:lvl1pPr>
          </a:lstStyle>
          <a:p>
            <a:r>
              <a:rPr lang="fr-FR"/>
              <a:t>Title</a:t>
            </a:r>
          </a:p>
        </p:txBody>
      </p:sp>
      <p:sp>
        <p:nvSpPr>
          <p:cNvPr id="10" name="Espace réservé du numéro de diapositive 9"/>
          <p:cNvSpPr>
            <a:spLocks noGrp="1"/>
          </p:cNvSpPr>
          <p:nvPr>
            <p:ph type="sldNum" sz="quarter" idx="15"/>
          </p:nvPr>
        </p:nvSpPr>
        <p:spPr/>
        <p:txBody>
          <a:bodyPr/>
          <a:lstStyle/>
          <a:p>
            <a:fld id="{02C702AE-1502-43AE-8DBA-2BCAD3408EF2}" type="slidenum">
              <a:rPr lang="fr-FR" smtClean="0"/>
              <a:pPr/>
              <a:t>‹N°›</a:t>
            </a:fld>
            <a:endParaRPr lang="fr-FR" dirty="0"/>
          </a:p>
        </p:txBody>
      </p:sp>
      <p:sp>
        <p:nvSpPr>
          <p:cNvPr id="14" name="Espace réservé du contenu 13"/>
          <p:cNvSpPr>
            <a:spLocks noGrp="1"/>
          </p:cNvSpPr>
          <p:nvPr>
            <p:ph sz="quarter" idx="17" hasCustomPrompt="1"/>
          </p:nvPr>
        </p:nvSpPr>
        <p:spPr>
          <a:xfrm>
            <a:off x="468313" y="6444808"/>
            <a:ext cx="1366837" cy="360000"/>
          </a:xfrm>
        </p:spPr>
        <p:txBody>
          <a:bodyPr anchor="ctr" anchorCtr="0">
            <a:noAutofit/>
          </a:bodyPr>
          <a:lstStyle>
            <a:lvl1pPr>
              <a:buNone/>
              <a:defRPr sz="1200">
                <a:solidFill>
                  <a:schemeClr val="bg1"/>
                </a:solidFill>
              </a:defRPr>
            </a:lvl1pPr>
            <a:lvl2pPr>
              <a:buNone/>
              <a:defRPr sz="1400">
                <a:solidFill>
                  <a:schemeClr val="bg1"/>
                </a:solidFill>
              </a:defRPr>
            </a:lvl2pPr>
            <a:lvl3pPr>
              <a:buNone/>
              <a:defRPr sz="1400">
                <a:solidFill>
                  <a:schemeClr val="bg1"/>
                </a:solidFill>
              </a:defRPr>
            </a:lvl3pPr>
            <a:lvl4pPr>
              <a:buNone/>
              <a:defRPr sz="1400">
                <a:solidFill>
                  <a:schemeClr val="bg1"/>
                </a:solidFill>
              </a:defRPr>
            </a:lvl4pPr>
            <a:lvl5pPr>
              <a:buNone/>
              <a:defRPr sz="1400">
                <a:solidFill>
                  <a:schemeClr val="bg1"/>
                </a:solidFill>
              </a:defRPr>
            </a:lvl5pPr>
          </a:lstStyle>
          <a:p>
            <a:pPr lvl="0"/>
            <a:r>
              <a:rPr lang="fr-FR"/>
              <a:t>Date</a:t>
            </a:r>
          </a:p>
        </p:txBody>
      </p:sp>
      <p:sp>
        <p:nvSpPr>
          <p:cNvPr id="15" name="Espace réservé du contenu 13"/>
          <p:cNvSpPr>
            <a:spLocks noGrp="1"/>
          </p:cNvSpPr>
          <p:nvPr>
            <p:ph sz="quarter" idx="18" hasCustomPrompt="1"/>
          </p:nvPr>
        </p:nvSpPr>
        <p:spPr>
          <a:xfrm>
            <a:off x="1909019" y="6444808"/>
            <a:ext cx="4391173" cy="360000"/>
          </a:xfrm>
        </p:spPr>
        <p:txBody>
          <a:bodyPr anchor="ctr" anchorCtr="0">
            <a:noAutofit/>
          </a:bodyPr>
          <a:lstStyle>
            <a:lvl1pPr algn="ctr">
              <a:buNone/>
              <a:defRPr sz="1200" baseline="0">
                <a:solidFill>
                  <a:schemeClr val="bg1"/>
                </a:solidFill>
              </a:defRPr>
            </a:lvl1pPr>
            <a:lvl2pPr>
              <a:buNone/>
              <a:defRPr sz="1400">
                <a:solidFill>
                  <a:schemeClr val="bg1"/>
                </a:solidFill>
              </a:defRPr>
            </a:lvl2pPr>
            <a:lvl3pPr>
              <a:buNone/>
              <a:defRPr sz="1400">
                <a:solidFill>
                  <a:schemeClr val="bg1"/>
                </a:solidFill>
              </a:defRPr>
            </a:lvl3pPr>
            <a:lvl4pPr>
              <a:buNone/>
              <a:defRPr sz="1400">
                <a:solidFill>
                  <a:schemeClr val="bg1"/>
                </a:solidFill>
              </a:defRPr>
            </a:lvl4pPr>
            <a:lvl5pPr>
              <a:buNone/>
              <a:defRPr sz="1400">
                <a:solidFill>
                  <a:schemeClr val="bg1"/>
                </a:solidFill>
              </a:defRPr>
            </a:lvl5pPr>
          </a:lstStyle>
          <a:p>
            <a:pPr lvl="0"/>
            <a:r>
              <a:rPr lang="fr-FR"/>
              <a:t>Event, place</a:t>
            </a:r>
          </a:p>
        </p:txBody>
      </p:sp>
    </p:spTree>
    <p:extLst>
      <p:ext uri="{BB962C8B-B14F-4D97-AF65-F5344CB8AC3E}">
        <p14:creationId xmlns:p14="http://schemas.microsoft.com/office/powerpoint/2010/main" val="10522597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normAutofit/>
          </a:bodyPr>
          <a:lstStyle>
            <a:lvl1pPr>
              <a:defRPr sz="3200" cap="none" baseline="0"/>
            </a:lvl1pPr>
          </a:lstStyle>
          <a:p>
            <a:r>
              <a:rPr lang="fr-FR"/>
              <a:t>Title</a:t>
            </a:r>
          </a:p>
        </p:txBody>
      </p:sp>
      <p:sp>
        <p:nvSpPr>
          <p:cNvPr id="3" name="Espace réservé du contenu 2"/>
          <p:cNvSpPr>
            <a:spLocks noGrp="1"/>
          </p:cNvSpPr>
          <p:nvPr>
            <p:ph idx="1" hasCustomPrompt="1"/>
          </p:nvPr>
        </p:nvSpPr>
        <p:spPr/>
        <p:txBody>
          <a:bodyPr/>
          <a:lstStyle>
            <a:lvl1pPr>
              <a:defRPr/>
            </a:lvl1pPr>
          </a:lstStyle>
          <a:p>
            <a:pPr lvl="0"/>
            <a:r>
              <a:rPr lang="fr-FR"/>
              <a:t>Text</a:t>
            </a:r>
            <a:endParaRPr lang="fr-FR" dirty="0"/>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numéro de diapositive 5"/>
          <p:cNvSpPr>
            <a:spLocks noGrp="1"/>
          </p:cNvSpPr>
          <p:nvPr>
            <p:ph type="sldNum" sz="quarter" idx="12"/>
          </p:nvPr>
        </p:nvSpPr>
        <p:spPr/>
        <p:txBody>
          <a:bodyPr/>
          <a:lstStyle/>
          <a:p>
            <a:fld id="{02C702AE-1502-43AE-8DBA-2BCAD3408EF2}" type="slidenum">
              <a:rPr lang="fr-FR" smtClean="0"/>
              <a:pPr/>
              <a:t>‹N°›</a:t>
            </a:fld>
            <a:endParaRPr lang="fr-FR"/>
          </a:p>
        </p:txBody>
      </p:sp>
      <p:sp>
        <p:nvSpPr>
          <p:cNvPr id="12" name="Espace réservé du contenu 11"/>
          <p:cNvSpPr>
            <a:spLocks noGrp="1"/>
          </p:cNvSpPr>
          <p:nvPr>
            <p:ph sz="quarter" idx="13" hasCustomPrompt="1"/>
          </p:nvPr>
        </p:nvSpPr>
        <p:spPr>
          <a:xfrm>
            <a:off x="2484438" y="188913"/>
            <a:ext cx="6191250" cy="431800"/>
          </a:xfrm>
        </p:spPr>
        <p:txBody>
          <a:bodyPr anchor="ctr" anchorCtr="0">
            <a:noAutofit/>
          </a:bodyPr>
          <a:lstStyle>
            <a:lvl1pPr>
              <a:buNone/>
              <a:defRPr sz="1400" b="1" baseline="0">
                <a:solidFill>
                  <a:schemeClr val="bg2"/>
                </a:solidFill>
              </a:defRPr>
            </a:lvl1pPr>
          </a:lstStyle>
          <a:p>
            <a:pPr lvl="0"/>
            <a:r>
              <a:rPr lang="fr-FR"/>
              <a:t>Title of the presentation</a:t>
            </a:r>
          </a:p>
        </p:txBody>
      </p:sp>
      <p:sp>
        <p:nvSpPr>
          <p:cNvPr id="8" name="Espace réservé du contenu 13"/>
          <p:cNvSpPr>
            <a:spLocks noGrp="1"/>
          </p:cNvSpPr>
          <p:nvPr>
            <p:ph sz="quarter" idx="17" hasCustomPrompt="1"/>
          </p:nvPr>
        </p:nvSpPr>
        <p:spPr>
          <a:xfrm>
            <a:off x="468313" y="6444808"/>
            <a:ext cx="1366837" cy="360000"/>
          </a:xfrm>
        </p:spPr>
        <p:txBody>
          <a:bodyPr anchor="ctr" anchorCtr="0">
            <a:noAutofit/>
          </a:bodyPr>
          <a:lstStyle>
            <a:lvl1pPr>
              <a:buNone/>
              <a:defRPr sz="1200">
                <a:solidFill>
                  <a:schemeClr val="bg1"/>
                </a:solidFill>
              </a:defRPr>
            </a:lvl1pPr>
            <a:lvl2pPr>
              <a:buNone/>
              <a:defRPr sz="1400">
                <a:solidFill>
                  <a:schemeClr val="bg1"/>
                </a:solidFill>
              </a:defRPr>
            </a:lvl2pPr>
            <a:lvl3pPr>
              <a:buNone/>
              <a:defRPr sz="1400">
                <a:solidFill>
                  <a:schemeClr val="bg1"/>
                </a:solidFill>
              </a:defRPr>
            </a:lvl3pPr>
            <a:lvl4pPr>
              <a:buNone/>
              <a:defRPr sz="1400">
                <a:solidFill>
                  <a:schemeClr val="bg1"/>
                </a:solidFill>
              </a:defRPr>
            </a:lvl4pPr>
            <a:lvl5pPr>
              <a:buNone/>
              <a:defRPr sz="1400">
                <a:solidFill>
                  <a:schemeClr val="bg1"/>
                </a:solidFill>
              </a:defRPr>
            </a:lvl5pPr>
          </a:lstStyle>
          <a:p>
            <a:pPr lvl="0"/>
            <a:r>
              <a:rPr lang="fr-FR"/>
              <a:t>Date</a:t>
            </a:r>
          </a:p>
        </p:txBody>
      </p:sp>
      <p:sp>
        <p:nvSpPr>
          <p:cNvPr id="9" name="Espace réservé du contenu 13"/>
          <p:cNvSpPr>
            <a:spLocks noGrp="1"/>
          </p:cNvSpPr>
          <p:nvPr>
            <p:ph sz="quarter" idx="18" hasCustomPrompt="1"/>
          </p:nvPr>
        </p:nvSpPr>
        <p:spPr>
          <a:xfrm>
            <a:off x="1909019" y="6444808"/>
            <a:ext cx="4391173" cy="360000"/>
          </a:xfrm>
        </p:spPr>
        <p:txBody>
          <a:bodyPr anchor="ctr" anchorCtr="0">
            <a:noAutofit/>
          </a:bodyPr>
          <a:lstStyle>
            <a:lvl1pPr algn="ctr">
              <a:buNone/>
              <a:defRPr sz="1200" baseline="0">
                <a:solidFill>
                  <a:schemeClr val="bg1"/>
                </a:solidFill>
              </a:defRPr>
            </a:lvl1pPr>
            <a:lvl2pPr>
              <a:buNone/>
              <a:defRPr sz="1400">
                <a:solidFill>
                  <a:schemeClr val="bg1"/>
                </a:solidFill>
              </a:defRPr>
            </a:lvl2pPr>
            <a:lvl3pPr>
              <a:buNone/>
              <a:defRPr sz="1400">
                <a:solidFill>
                  <a:schemeClr val="bg1"/>
                </a:solidFill>
              </a:defRPr>
            </a:lvl3pPr>
            <a:lvl4pPr>
              <a:buNone/>
              <a:defRPr sz="1400">
                <a:solidFill>
                  <a:schemeClr val="bg1"/>
                </a:solidFill>
              </a:defRPr>
            </a:lvl4pPr>
            <a:lvl5pPr>
              <a:buNone/>
              <a:defRPr sz="1400">
                <a:solidFill>
                  <a:schemeClr val="bg1"/>
                </a:solidFill>
              </a:defRPr>
            </a:lvl5pPr>
          </a:lstStyle>
          <a:p>
            <a:pPr lvl="0"/>
            <a:r>
              <a:rPr lang="fr-FR"/>
              <a:t>Event, place</a:t>
            </a:r>
          </a:p>
        </p:txBody>
      </p:sp>
    </p:spTree>
    <p:extLst>
      <p:ext uri="{BB962C8B-B14F-4D97-AF65-F5344CB8AC3E}">
        <p14:creationId xmlns:p14="http://schemas.microsoft.com/office/powerpoint/2010/main" val="10522597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text - 2 columns">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normAutofit/>
          </a:bodyPr>
          <a:lstStyle>
            <a:lvl1pPr>
              <a:defRPr sz="3200" cap="none" baseline="0"/>
            </a:lvl1pPr>
          </a:lstStyle>
          <a:p>
            <a:r>
              <a:rPr lang="fr-FR"/>
              <a:t>Title</a:t>
            </a:r>
          </a:p>
        </p:txBody>
      </p:sp>
      <p:sp>
        <p:nvSpPr>
          <p:cNvPr id="3" name="Espace réservé du contenu 2"/>
          <p:cNvSpPr>
            <a:spLocks noGrp="1"/>
          </p:cNvSpPr>
          <p:nvPr>
            <p:ph idx="1" hasCustomPrompt="1"/>
          </p:nvPr>
        </p:nvSpPr>
        <p:spPr>
          <a:xfrm>
            <a:off x="467544" y="2276872"/>
            <a:ext cx="3960440" cy="3888432"/>
          </a:xfrm>
        </p:spPr>
        <p:txBody>
          <a:bodyPr>
            <a:normAutofit/>
          </a:bodyPr>
          <a:lstStyle>
            <a:lvl1pPr>
              <a:defRPr sz="2400"/>
            </a:lvl1pPr>
          </a:lstStyle>
          <a:p>
            <a:pPr lvl="0"/>
            <a:r>
              <a:rPr lang="fr-FR"/>
              <a:t>Text</a:t>
            </a:r>
            <a:endParaRPr lang="fr-FR" dirty="0"/>
          </a:p>
        </p:txBody>
      </p:sp>
      <p:sp>
        <p:nvSpPr>
          <p:cNvPr id="6" name="Espace réservé du numéro de diapositive 5"/>
          <p:cNvSpPr>
            <a:spLocks noGrp="1"/>
          </p:cNvSpPr>
          <p:nvPr>
            <p:ph type="sldNum" sz="quarter" idx="12"/>
          </p:nvPr>
        </p:nvSpPr>
        <p:spPr/>
        <p:txBody>
          <a:bodyPr/>
          <a:lstStyle/>
          <a:p>
            <a:fld id="{02C702AE-1502-43AE-8DBA-2BCAD3408EF2}" type="slidenum">
              <a:rPr lang="fr-FR" smtClean="0"/>
              <a:pPr/>
              <a:t>‹N°›</a:t>
            </a:fld>
            <a:endParaRPr lang="fr-FR"/>
          </a:p>
        </p:txBody>
      </p:sp>
      <p:sp>
        <p:nvSpPr>
          <p:cNvPr id="12" name="Espace réservé du contenu 11"/>
          <p:cNvSpPr>
            <a:spLocks noGrp="1"/>
          </p:cNvSpPr>
          <p:nvPr>
            <p:ph sz="quarter" idx="13" hasCustomPrompt="1"/>
          </p:nvPr>
        </p:nvSpPr>
        <p:spPr>
          <a:xfrm>
            <a:off x="2484438" y="188913"/>
            <a:ext cx="6191250" cy="431800"/>
          </a:xfrm>
        </p:spPr>
        <p:txBody>
          <a:bodyPr anchor="ctr" anchorCtr="0">
            <a:noAutofit/>
          </a:bodyPr>
          <a:lstStyle>
            <a:lvl1pPr>
              <a:buNone/>
              <a:defRPr sz="1400" b="1" baseline="0">
                <a:solidFill>
                  <a:schemeClr val="bg2"/>
                </a:solidFill>
              </a:defRPr>
            </a:lvl1pPr>
          </a:lstStyle>
          <a:p>
            <a:pPr lvl="0"/>
            <a:r>
              <a:rPr lang="fr-FR"/>
              <a:t>Title of the presentation</a:t>
            </a:r>
          </a:p>
        </p:txBody>
      </p:sp>
      <p:sp>
        <p:nvSpPr>
          <p:cNvPr id="13" name="Espace réservé du contenu 2"/>
          <p:cNvSpPr>
            <a:spLocks noGrp="1"/>
          </p:cNvSpPr>
          <p:nvPr>
            <p:ph idx="14" hasCustomPrompt="1"/>
          </p:nvPr>
        </p:nvSpPr>
        <p:spPr>
          <a:xfrm>
            <a:off x="4716016" y="2276872"/>
            <a:ext cx="3960440" cy="3888432"/>
          </a:xfrm>
        </p:spPr>
        <p:txBody>
          <a:bodyPr>
            <a:normAutofit/>
          </a:bodyPr>
          <a:lstStyle>
            <a:lvl1pPr>
              <a:defRPr sz="2400"/>
            </a:lvl1pPr>
          </a:lstStyle>
          <a:p>
            <a:pPr lvl="0"/>
            <a:r>
              <a:rPr lang="fr-FR"/>
              <a:t>Text</a:t>
            </a:r>
            <a:endParaRPr lang="fr-FR" dirty="0"/>
          </a:p>
        </p:txBody>
      </p:sp>
      <p:sp>
        <p:nvSpPr>
          <p:cNvPr id="9" name="Espace réservé du contenu 13"/>
          <p:cNvSpPr>
            <a:spLocks noGrp="1"/>
          </p:cNvSpPr>
          <p:nvPr>
            <p:ph sz="quarter" idx="17" hasCustomPrompt="1"/>
          </p:nvPr>
        </p:nvSpPr>
        <p:spPr>
          <a:xfrm>
            <a:off x="468313" y="6444808"/>
            <a:ext cx="1366837" cy="360000"/>
          </a:xfrm>
        </p:spPr>
        <p:txBody>
          <a:bodyPr anchor="ctr" anchorCtr="0">
            <a:noAutofit/>
          </a:bodyPr>
          <a:lstStyle>
            <a:lvl1pPr>
              <a:buNone/>
              <a:defRPr sz="1200">
                <a:solidFill>
                  <a:schemeClr val="bg1"/>
                </a:solidFill>
              </a:defRPr>
            </a:lvl1pPr>
            <a:lvl2pPr>
              <a:buNone/>
              <a:defRPr sz="1400">
                <a:solidFill>
                  <a:schemeClr val="bg1"/>
                </a:solidFill>
              </a:defRPr>
            </a:lvl2pPr>
            <a:lvl3pPr>
              <a:buNone/>
              <a:defRPr sz="1400">
                <a:solidFill>
                  <a:schemeClr val="bg1"/>
                </a:solidFill>
              </a:defRPr>
            </a:lvl3pPr>
            <a:lvl4pPr>
              <a:buNone/>
              <a:defRPr sz="1400">
                <a:solidFill>
                  <a:schemeClr val="bg1"/>
                </a:solidFill>
              </a:defRPr>
            </a:lvl4pPr>
            <a:lvl5pPr>
              <a:buNone/>
              <a:defRPr sz="1400">
                <a:solidFill>
                  <a:schemeClr val="bg1"/>
                </a:solidFill>
              </a:defRPr>
            </a:lvl5pPr>
          </a:lstStyle>
          <a:p>
            <a:pPr lvl="0"/>
            <a:r>
              <a:rPr lang="fr-FR"/>
              <a:t>Date</a:t>
            </a:r>
          </a:p>
        </p:txBody>
      </p:sp>
      <p:sp>
        <p:nvSpPr>
          <p:cNvPr id="10" name="Espace réservé du contenu 13"/>
          <p:cNvSpPr>
            <a:spLocks noGrp="1"/>
          </p:cNvSpPr>
          <p:nvPr>
            <p:ph sz="quarter" idx="18" hasCustomPrompt="1"/>
          </p:nvPr>
        </p:nvSpPr>
        <p:spPr>
          <a:xfrm>
            <a:off x="1909019" y="6444808"/>
            <a:ext cx="4391173" cy="360000"/>
          </a:xfrm>
        </p:spPr>
        <p:txBody>
          <a:bodyPr anchor="ctr" anchorCtr="0">
            <a:noAutofit/>
          </a:bodyPr>
          <a:lstStyle>
            <a:lvl1pPr algn="ctr">
              <a:buNone/>
              <a:defRPr sz="1200" baseline="0">
                <a:solidFill>
                  <a:schemeClr val="bg1"/>
                </a:solidFill>
              </a:defRPr>
            </a:lvl1pPr>
            <a:lvl2pPr>
              <a:buNone/>
              <a:defRPr sz="1400">
                <a:solidFill>
                  <a:schemeClr val="bg1"/>
                </a:solidFill>
              </a:defRPr>
            </a:lvl2pPr>
            <a:lvl3pPr>
              <a:buNone/>
              <a:defRPr sz="1400">
                <a:solidFill>
                  <a:schemeClr val="bg1"/>
                </a:solidFill>
              </a:defRPr>
            </a:lvl3pPr>
            <a:lvl4pPr>
              <a:buNone/>
              <a:defRPr sz="1400">
                <a:solidFill>
                  <a:schemeClr val="bg1"/>
                </a:solidFill>
              </a:defRPr>
            </a:lvl4pPr>
            <a:lvl5pPr>
              <a:buNone/>
              <a:defRPr sz="1400">
                <a:solidFill>
                  <a:schemeClr val="bg1"/>
                </a:solidFill>
              </a:defRPr>
            </a:lvl5pPr>
          </a:lstStyle>
          <a:p>
            <a:pPr lvl="0"/>
            <a:r>
              <a:rPr lang="fr-FR"/>
              <a:t>Event, place</a:t>
            </a:r>
          </a:p>
        </p:txBody>
      </p:sp>
    </p:spTree>
    <p:extLst>
      <p:ext uri="{BB962C8B-B14F-4D97-AF65-F5344CB8AC3E}">
        <p14:creationId xmlns:p14="http://schemas.microsoft.com/office/powerpoint/2010/main" val="10522597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82DE72-E358-4AAC-9CA2-E8F3246A19F1}" type="datetimeFigureOut">
              <a:rPr lang="en-US" smtClean="0">
                <a:solidFill>
                  <a:prstClr val="black">
                    <a:tint val="75000"/>
                  </a:prstClr>
                </a:solidFill>
              </a:rPr>
              <a:pPr/>
              <a:t>3/5/2021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5255F18-CBB6-4B21-A968-70E03EC7C418}" type="slidenum">
              <a:rPr lang="en-US" smtClean="0">
                <a:solidFill>
                  <a:prstClr val="black">
                    <a:tint val="75000"/>
                  </a:prstClr>
                </a:solidFill>
              </a:rPr>
              <a:pPr/>
              <a:t>‹N°›</a:t>
            </a:fld>
            <a:endParaRPr lang="en-US" dirty="0">
              <a:solidFill>
                <a:prstClr val="black">
                  <a:tint val="75000"/>
                </a:prstClr>
              </a:solidFill>
            </a:endParaRPr>
          </a:p>
        </p:txBody>
      </p:sp>
    </p:spTree>
    <p:extLst>
      <p:ext uri="{BB962C8B-B14F-4D97-AF65-F5344CB8AC3E}">
        <p14:creationId xmlns:p14="http://schemas.microsoft.com/office/powerpoint/2010/main" val="99059264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3.jpe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theme" Target="../theme/theme2.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633664" y="3140968"/>
            <a:ext cx="4258816" cy="1296144"/>
          </a:xfrm>
          <a:prstGeom prst="rect">
            <a:avLst/>
          </a:prstGeom>
        </p:spPr>
        <p:txBody>
          <a:bodyPr vert="horz" lIns="91440" tIns="45720" rIns="91440" bIns="45720" rtlCol="0" anchor="ctr">
            <a:normAutofit/>
          </a:bodyPr>
          <a:lstStyle/>
          <a:p>
            <a:r>
              <a:rPr lang="fr-FR" dirty="0"/>
              <a:t>Modifiez le style du titre</a:t>
            </a:r>
          </a:p>
        </p:txBody>
      </p:sp>
      <p:sp>
        <p:nvSpPr>
          <p:cNvPr id="3" name="Espace réservé du texte 2"/>
          <p:cNvSpPr>
            <a:spLocks noGrp="1"/>
          </p:cNvSpPr>
          <p:nvPr>
            <p:ph type="body" idx="1"/>
          </p:nvPr>
        </p:nvSpPr>
        <p:spPr>
          <a:xfrm>
            <a:off x="4644008" y="4437112"/>
            <a:ext cx="4248472" cy="936104"/>
          </a:xfrm>
          <a:prstGeom prst="rect">
            <a:avLst/>
          </a:prstGeom>
        </p:spPr>
        <p:txBody>
          <a:bodyPr vert="horz" lIns="91440" tIns="45720" rIns="91440" bIns="45720" rtlCol="0">
            <a:normAutofit/>
          </a:bodyPr>
          <a:lstStyle/>
          <a:p>
            <a:pPr lvl="0"/>
            <a:r>
              <a:rPr lang="fr-FR" dirty="0"/>
              <a:t>SOUS-TITRE DE LA PRESENTATION </a:t>
            </a:r>
          </a:p>
        </p:txBody>
      </p:sp>
    </p:spTree>
    <p:extLst>
      <p:ext uri="{BB962C8B-B14F-4D97-AF65-F5344CB8AC3E}">
        <p14:creationId xmlns:p14="http://schemas.microsoft.com/office/powerpoint/2010/main" val="1821813571"/>
      </p:ext>
    </p:extLst>
  </p:cSld>
  <p:clrMap bg1="lt1" tx1="dk1" bg2="lt2" tx2="dk2" accent1="accent1" accent2="accent2" accent3="accent3" accent4="accent4" accent5="accent5" accent6="accent6" hlink="hlink" folHlink="folHlink"/>
  <p:sldLayoutIdLst>
    <p:sldLayoutId id="2147483678" r:id="rId1"/>
  </p:sldLayoutIdLst>
  <p:hf hdr="0"/>
  <p:txStyles>
    <p:titleStyle>
      <a:lvl1pPr algn="l" defTabSz="914400" rtl="0" eaLnBrk="1" latinLnBrk="0" hangingPunct="1">
        <a:spcBef>
          <a:spcPct val="0"/>
        </a:spcBef>
        <a:buNone/>
        <a:defRPr sz="3600" b="1" kern="1200" cap="none" baseline="0">
          <a:solidFill>
            <a:schemeClr val="accent1"/>
          </a:solidFill>
          <a:latin typeface="+mj-lt"/>
          <a:ea typeface="+mj-ea"/>
          <a:cs typeface="+mj-cs"/>
        </a:defRPr>
      </a:lvl1pPr>
    </p:titleStyle>
    <p:bodyStyle>
      <a:lvl1pPr marL="0" indent="0" algn="l" defTabSz="914400" rtl="0" eaLnBrk="1" latinLnBrk="0" hangingPunct="1">
        <a:spcBef>
          <a:spcPct val="20000"/>
        </a:spcBef>
        <a:buFont typeface="Arial" panose="020B0604020202020204" pitchFamily="34" charset="0"/>
        <a:buNone/>
        <a:defRPr sz="2400" kern="1200" cap="none" baseline="0">
          <a:solidFill>
            <a:schemeClr val="bg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cstate="print">
            <a:lum/>
          </a:blip>
          <a:srcRect/>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67544" y="1196752"/>
            <a:ext cx="8208912" cy="1008112"/>
          </a:xfrm>
          <a:prstGeom prst="rect">
            <a:avLst/>
          </a:prstGeom>
        </p:spPr>
        <p:txBody>
          <a:bodyPr vert="horz" lIns="91440" tIns="45720" rIns="91440" bIns="45720" rtlCol="0" anchor="ctr">
            <a:normAutofit/>
          </a:bodyPr>
          <a:lstStyle/>
          <a:p>
            <a:r>
              <a:rPr lang="fr-FR" dirty="0"/>
              <a:t>Modifiez le style du titre</a:t>
            </a:r>
          </a:p>
        </p:txBody>
      </p:sp>
      <p:sp>
        <p:nvSpPr>
          <p:cNvPr id="3" name="Espace réservé du texte 2"/>
          <p:cNvSpPr>
            <a:spLocks noGrp="1"/>
          </p:cNvSpPr>
          <p:nvPr>
            <p:ph type="body" idx="1"/>
          </p:nvPr>
        </p:nvSpPr>
        <p:spPr>
          <a:xfrm>
            <a:off x="467544" y="2276872"/>
            <a:ext cx="8208912" cy="3888432"/>
          </a:xfrm>
          <a:prstGeom prst="rect">
            <a:avLst/>
          </a:prstGeom>
        </p:spPr>
        <p:txBody>
          <a:bodyPr vert="horz" lIns="91440" tIns="45720" rIns="91440" bIns="45720" rtlCol="0">
            <a:norm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2"/>
          </p:nvPr>
        </p:nvSpPr>
        <p:spPr>
          <a:xfrm>
            <a:off x="457200" y="6453336"/>
            <a:ext cx="1378496" cy="365125"/>
          </a:xfrm>
          <a:prstGeom prst="rect">
            <a:avLst/>
          </a:prstGeom>
        </p:spPr>
        <p:txBody>
          <a:bodyPr vert="horz" lIns="91440" tIns="45720" rIns="91440" bIns="45720" rtlCol="0" anchor="ctr"/>
          <a:lstStyle>
            <a:lvl1pPr algn="l">
              <a:defRPr sz="1200">
                <a:solidFill>
                  <a:schemeClr val="bg1"/>
                </a:solidFill>
              </a:defRPr>
            </a:lvl1pPr>
          </a:lstStyle>
          <a:p>
            <a:r>
              <a:rPr lang="fr-FR"/>
              <a:t>Date</a:t>
            </a:r>
            <a:endParaRPr lang="fr-FR" dirty="0"/>
          </a:p>
        </p:txBody>
      </p:sp>
      <p:sp>
        <p:nvSpPr>
          <p:cNvPr id="5" name="Espace réservé du pied de page 4"/>
          <p:cNvSpPr>
            <a:spLocks noGrp="1"/>
          </p:cNvSpPr>
          <p:nvPr>
            <p:ph type="ftr" sz="quarter" idx="3"/>
          </p:nvPr>
        </p:nvSpPr>
        <p:spPr>
          <a:xfrm>
            <a:off x="1835696" y="6453336"/>
            <a:ext cx="4392488" cy="365125"/>
          </a:xfrm>
          <a:prstGeom prst="rect">
            <a:avLst/>
          </a:prstGeom>
        </p:spPr>
        <p:txBody>
          <a:bodyPr vert="horz" lIns="91440" tIns="45720" rIns="91440" bIns="45720" rtlCol="0" anchor="ctr"/>
          <a:lstStyle>
            <a:lvl1pPr algn="ctr">
              <a:defRPr sz="1200">
                <a:solidFill>
                  <a:schemeClr val="bg1"/>
                </a:solidFill>
              </a:defRPr>
            </a:lvl1pPr>
          </a:lstStyle>
          <a:p>
            <a:r>
              <a:rPr lang="fr-FR"/>
              <a:t>Place</a:t>
            </a:r>
            <a:endParaRPr lang="fr-FR" dirty="0"/>
          </a:p>
        </p:txBody>
      </p:sp>
      <p:sp>
        <p:nvSpPr>
          <p:cNvPr id="6" name="Espace réservé du numéro de diapositive 5"/>
          <p:cNvSpPr>
            <a:spLocks noGrp="1"/>
          </p:cNvSpPr>
          <p:nvPr>
            <p:ph type="sldNum" sz="quarter" idx="4"/>
          </p:nvPr>
        </p:nvSpPr>
        <p:spPr>
          <a:xfrm>
            <a:off x="8388424" y="6453336"/>
            <a:ext cx="621432" cy="365125"/>
          </a:xfrm>
          <a:prstGeom prst="rect">
            <a:avLst/>
          </a:prstGeom>
        </p:spPr>
        <p:txBody>
          <a:bodyPr vert="horz" lIns="91440" tIns="45720" rIns="91440" bIns="45720" rtlCol="0" anchor="ctr"/>
          <a:lstStyle>
            <a:lvl1pPr algn="r">
              <a:defRPr sz="1200">
                <a:solidFill>
                  <a:schemeClr val="bg1"/>
                </a:solidFill>
              </a:defRPr>
            </a:lvl1pPr>
          </a:lstStyle>
          <a:p>
            <a:fld id="{02C702AE-1502-43AE-8DBA-2BCAD3408EF2}" type="slidenum">
              <a:rPr lang="fr-FR" smtClean="0"/>
              <a:pPr/>
              <a:t>‹N°›</a:t>
            </a:fld>
            <a:endParaRPr lang="fr-FR" dirty="0"/>
          </a:p>
        </p:txBody>
      </p:sp>
    </p:spTree>
    <p:extLst>
      <p:ext uri="{BB962C8B-B14F-4D97-AF65-F5344CB8AC3E}">
        <p14:creationId xmlns:p14="http://schemas.microsoft.com/office/powerpoint/2010/main" val="2854891631"/>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50" r:id="rId4"/>
    <p:sldLayoutId id="2147483676" r:id="rId5"/>
  </p:sldLayoutIdLst>
  <p:hf hdr="0"/>
  <p:txStyles>
    <p:titleStyle>
      <a:lvl1pPr algn="ctr" defTabSz="914400" rtl="0" eaLnBrk="1" latinLnBrk="0" hangingPunct="1">
        <a:spcBef>
          <a:spcPct val="0"/>
        </a:spcBef>
        <a:buNone/>
        <a:defRPr sz="3200" b="1" kern="1200" cap="none" baseline="0">
          <a:solidFill>
            <a:schemeClr val="accent4"/>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11.emf"/><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image" Target="../media/image16.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4.xml"/><Relationship Id="rId5" Type="http://schemas.openxmlformats.org/officeDocument/2006/relationships/image" Target="../media/image17.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4.xml"/><Relationship Id="rId5" Type="http://schemas.openxmlformats.org/officeDocument/2006/relationships/image" Target="../media/image18.pn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4.xml"/><Relationship Id="rId5" Type="http://schemas.openxmlformats.org/officeDocument/2006/relationships/image" Target="../media/image19.png"/><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4.xml"/><Relationship Id="rId5" Type="http://schemas.openxmlformats.org/officeDocument/2006/relationships/image" Target="../media/image20.png"/><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4.xml"/><Relationship Id="rId5" Type="http://schemas.openxmlformats.org/officeDocument/2006/relationships/image" Target="../media/image22.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9.jp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10.jpe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733279" y="2353295"/>
            <a:ext cx="4280093" cy="2447393"/>
          </a:xfrm>
        </p:spPr>
        <p:txBody>
          <a:bodyPr>
            <a:noAutofit/>
          </a:bodyPr>
          <a:lstStyle/>
          <a:p>
            <a:pPr algn="ctr"/>
            <a:r>
              <a:rPr lang="fr-FR" sz="4000" dirty="0">
                <a:solidFill>
                  <a:schemeClr val="bg1"/>
                </a:solidFill>
              </a:rPr>
              <a:t>Introduction sur la Gouvernance au Service de la Nutrition</a:t>
            </a:r>
          </a:p>
        </p:txBody>
      </p:sp>
      <p:sp>
        <p:nvSpPr>
          <p:cNvPr id="4" name="Titre 1"/>
          <p:cNvSpPr txBox="1">
            <a:spLocks/>
          </p:cNvSpPr>
          <p:nvPr/>
        </p:nvSpPr>
        <p:spPr>
          <a:xfrm>
            <a:off x="5368866" y="5099267"/>
            <a:ext cx="3240360" cy="1242138"/>
          </a:xfrm>
          <a:prstGeom prst="rect">
            <a:avLst/>
          </a:prstGeom>
        </p:spPr>
        <p:txBody>
          <a:bodyPr vert="horz" lIns="68580" tIns="34290" rIns="68580" bIns="34290" rtlCol="0" anchor="ctr">
            <a:noAutofit/>
          </a:bodyPr>
          <a:lstStyle>
            <a:lvl1pPr algn="l" defTabSz="914400" rtl="0" eaLnBrk="1" latinLnBrk="0" hangingPunct="1">
              <a:spcBef>
                <a:spcPct val="0"/>
              </a:spcBef>
              <a:buNone/>
              <a:defRPr sz="3600" b="1" kern="1200" cap="none" baseline="0">
                <a:solidFill>
                  <a:schemeClr val="accent1"/>
                </a:solidFill>
                <a:latin typeface="+mj-lt"/>
                <a:ea typeface="+mj-ea"/>
                <a:cs typeface="+mj-cs"/>
              </a:defRPr>
            </a:lvl1pPr>
          </a:lstStyle>
          <a:p>
            <a:pPr algn="ctr"/>
            <a:r>
              <a:rPr lang="fr-FR" sz="2000" dirty="0" smtClean="0">
                <a:solidFill>
                  <a:srgbClr val="E7E6E6">
                    <a:lumMod val="25000"/>
                  </a:srgbClr>
                </a:solidFill>
                <a:latin typeface="Calibri" panose="020F0502020204030204"/>
              </a:rPr>
              <a:t>Date </a:t>
            </a:r>
          </a:p>
          <a:p>
            <a:pPr algn="ctr"/>
            <a:r>
              <a:rPr lang="fr-FR" sz="2000" dirty="0" smtClean="0">
                <a:solidFill>
                  <a:srgbClr val="E7E6E6">
                    <a:lumMod val="25000"/>
                  </a:srgbClr>
                </a:solidFill>
                <a:latin typeface="Calibri" panose="020F0502020204030204"/>
              </a:rPr>
              <a:t>Formateur</a:t>
            </a:r>
            <a:endParaRPr lang="fr-FR" sz="2000" dirty="0">
              <a:solidFill>
                <a:srgbClr val="E7E6E6">
                  <a:lumMod val="25000"/>
                </a:srgbClr>
              </a:solidFill>
              <a:latin typeface="Calibri" panose="020F0502020204030204"/>
            </a:endParaRPr>
          </a:p>
          <a:p>
            <a:pPr algn="ctr"/>
            <a:r>
              <a:rPr lang="fr-FR" sz="2000" dirty="0" smtClean="0">
                <a:solidFill>
                  <a:srgbClr val="E7E6E6">
                    <a:lumMod val="25000"/>
                  </a:srgbClr>
                </a:solidFill>
                <a:latin typeface="Calibri" panose="020F0502020204030204"/>
              </a:rPr>
              <a:t>Lieu, </a:t>
            </a:r>
            <a:r>
              <a:rPr lang="fr-FR" sz="2000" dirty="0">
                <a:solidFill>
                  <a:srgbClr val="E7E6E6">
                    <a:lumMod val="25000"/>
                  </a:srgbClr>
                </a:solidFill>
                <a:latin typeface="Calibri" panose="020F0502020204030204"/>
              </a:rPr>
              <a:t>Niger</a:t>
            </a:r>
          </a:p>
        </p:txBody>
      </p:sp>
    </p:spTree>
    <p:extLst>
      <p:ext uri="{BB962C8B-B14F-4D97-AF65-F5344CB8AC3E}">
        <p14:creationId xmlns:p14="http://schemas.microsoft.com/office/powerpoint/2010/main" val="1509833126"/>
      </p:ext>
    </p:extLst>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02C702AE-1502-43AE-8DBA-2BCAD3408EF2}" type="slidenum">
              <a:rPr lang="fr-FR" smtClean="0">
                <a:latin typeface="+mj-lt"/>
              </a:rPr>
              <a:pPr/>
              <a:t>10</a:t>
            </a:fld>
            <a:endParaRPr lang="fr-FR">
              <a:latin typeface="+mj-lt"/>
            </a:endParaRPr>
          </a:p>
        </p:txBody>
      </p:sp>
      <p:sp>
        <p:nvSpPr>
          <p:cNvPr id="7" name="Espace réservé du numéro de diapositive 3">
            <a:extLst>
              <a:ext uri="{FF2B5EF4-FFF2-40B4-BE49-F238E27FC236}">
                <a16:creationId xmlns="" xmlns:a16="http://schemas.microsoft.com/office/drawing/2014/main" id="{BC6DABDC-D11D-4D1A-8A6B-2B1A7884AB07}"/>
              </a:ext>
            </a:extLst>
          </p:cNvPr>
          <p:cNvSpPr txBox="1">
            <a:spLocks/>
          </p:cNvSpPr>
          <p:nvPr/>
        </p:nvSpPr>
        <p:spPr>
          <a:xfrm>
            <a:off x="8388424" y="6453336"/>
            <a:ext cx="621432"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2C702AE-1502-43AE-8DBA-2BCAD3408EF2}" type="slidenum">
              <a:rPr lang="fr-FR" smtClean="0">
                <a:latin typeface="+mj-lt"/>
              </a:rPr>
              <a:pPr/>
              <a:t>10</a:t>
            </a:fld>
            <a:endParaRPr lang="fr-FR">
              <a:latin typeface="+mj-lt"/>
            </a:endParaRPr>
          </a:p>
        </p:txBody>
      </p:sp>
      <p:grpSp>
        <p:nvGrpSpPr>
          <p:cNvPr id="12" name="Groupe 11"/>
          <p:cNvGrpSpPr/>
          <p:nvPr/>
        </p:nvGrpSpPr>
        <p:grpSpPr>
          <a:xfrm>
            <a:off x="6983413" y="0"/>
            <a:ext cx="2190482" cy="720725"/>
            <a:chOff x="6983413" y="0"/>
            <a:chExt cx="2190482" cy="720725"/>
          </a:xfrm>
        </p:grpSpPr>
        <p:grpSp>
          <p:nvGrpSpPr>
            <p:cNvPr id="14" name="Group 4"/>
            <p:cNvGrpSpPr>
              <a:grpSpLocks noChangeAspect="1"/>
            </p:cNvGrpSpPr>
            <p:nvPr/>
          </p:nvGrpSpPr>
          <p:grpSpPr bwMode="auto">
            <a:xfrm>
              <a:off x="6983413" y="0"/>
              <a:ext cx="2160587" cy="720725"/>
              <a:chOff x="4399" y="0"/>
              <a:chExt cx="1361" cy="454"/>
            </a:xfrm>
          </p:grpSpPr>
          <p:sp>
            <p:nvSpPr>
              <p:cNvPr id="16" name="AutoShape 3"/>
              <p:cNvSpPr>
                <a:spLocks noChangeAspect="1" noChangeArrowheads="1" noTextEdit="1"/>
              </p:cNvSpPr>
              <p:nvPr/>
            </p:nvSpPr>
            <p:spPr bwMode="auto">
              <a:xfrm>
                <a:off x="4399" y="0"/>
                <a:ext cx="1361"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pic>
            <p:nvPicPr>
              <p:cNvPr id="17"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9" y="4"/>
                <a:ext cx="681"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 name="Imag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3706" y="3176"/>
              <a:ext cx="1110189" cy="715991"/>
            </a:xfrm>
            <a:prstGeom prst="rect">
              <a:avLst/>
            </a:prstGeom>
          </p:spPr>
        </p:pic>
      </p:grpSp>
      <p:sp>
        <p:nvSpPr>
          <p:cNvPr id="19" name="ZoneTexte 18"/>
          <p:cNvSpPr txBox="1"/>
          <p:nvPr/>
        </p:nvSpPr>
        <p:spPr>
          <a:xfrm>
            <a:off x="2195736" y="116632"/>
            <a:ext cx="4787677" cy="461665"/>
          </a:xfrm>
          <a:prstGeom prst="rect">
            <a:avLst/>
          </a:prstGeom>
          <a:noFill/>
        </p:spPr>
        <p:txBody>
          <a:bodyPr wrap="square" rtlCol="0">
            <a:spAutoFit/>
          </a:bodyPr>
          <a:lstStyle/>
          <a:p>
            <a:pPr defTabSz="363538">
              <a:tabLst>
                <a:tab pos="903288" algn="l"/>
                <a:tab pos="1077913" algn="l"/>
              </a:tabLst>
            </a:pPr>
            <a:r>
              <a:rPr lang="fr-FR" sz="2400" b="1" cap="small" dirty="0">
                <a:solidFill>
                  <a:srgbClr val="FFFFFF"/>
                </a:solidFill>
              </a:rPr>
              <a:t>Cadre Conceptuel- </a:t>
            </a:r>
            <a:r>
              <a:rPr lang="fr-FR" sz="2400" b="1" cap="small" dirty="0" err="1">
                <a:solidFill>
                  <a:srgbClr val="FFFFFF"/>
                </a:solidFill>
              </a:rPr>
              <a:t>Redevabilité</a:t>
            </a:r>
            <a:endParaRPr lang="fr-FR" sz="2400" b="1" cap="small" dirty="0">
              <a:solidFill>
                <a:srgbClr val="FFFFFF"/>
              </a:solidFill>
            </a:endParaRPr>
          </a:p>
        </p:txBody>
      </p:sp>
      <p:grpSp>
        <p:nvGrpSpPr>
          <p:cNvPr id="11" name="Group 19"/>
          <p:cNvGrpSpPr>
            <a:grpSpLocks/>
          </p:cNvGrpSpPr>
          <p:nvPr/>
        </p:nvGrpSpPr>
        <p:grpSpPr bwMode="auto">
          <a:xfrm>
            <a:off x="-666200" y="-261434"/>
            <a:ext cx="10920138" cy="7296213"/>
            <a:chOff x="464647" y="-630787"/>
            <a:chExt cx="8185915" cy="7683944"/>
          </a:xfrm>
        </p:grpSpPr>
        <p:sp>
          <p:nvSpPr>
            <p:cNvPr id="13" name="Freeform 20"/>
            <p:cNvSpPr/>
            <p:nvPr/>
          </p:nvSpPr>
          <p:spPr>
            <a:xfrm>
              <a:off x="6062070" y="538980"/>
              <a:ext cx="1382247" cy="1039949"/>
            </a:xfrm>
            <a:custGeom>
              <a:avLst/>
              <a:gdLst>
                <a:gd name="connsiteX0" fmla="*/ 0 w 1754683"/>
                <a:gd name="connsiteY0" fmla="*/ 0 h 1754683"/>
                <a:gd name="connsiteX1" fmla="*/ 1754683 w 1754683"/>
                <a:gd name="connsiteY1" fmla="*/ 0 h 1754683"/>
                <a:gd name="connsiteX2" fmla="*/ 1754683 w 1754683"/>
                <a:gd name="connsiteY2" fmla="*/ 1754683 h 1754683"/>
                <a:gd name="connsiteX3" fmla="*/ 0 w 1754683"/>
                <a:gd name="connsiteY3" fmla="*/ 1754683 h 1754683"/>
                <a:gd name="connsiteX4" fmla="*/ 0 w 1754683"/>
                <a:gd name="connsiteY4" fmla="*/ 0 h 17546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4683" h="1754683">
                  <a:moveTo>
                    <a:pt x="0" y="0"/>
                  </a:moveTo>
                  <a:lnTo>
                    <a:pt x="1754683" y="0"/>
                  </a:lnTo>
                  <a:lnTo>
                    <a:pt x="1754683" y="1754683"/>
                  </a:lnTo>
                  <a:lnTo>
                    <a:pt x="0" y="175468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22860" tIns="22860" rIns="22860" bIns="22860" spcCol="1270" anchor="ctr"/>
            <a:lstStyle/>
            <a:p>
              <a:pPr algn="ctr" defTabSz="800100" eaLnBrk="1" hangingPunct="1">
                <a:defRPr/>
              </a:pPr>
              <a:r>
                <a:rPr lang="fr-FR" b="1" dirty="0">
                  <a:solidFill>
                    <a:srgbClr val="C00000"/>
                  </a:solidFill>
                </a:rPr>
                <a:t>Suivre les engagements </a:t>
              </a:r>
            </a:p>
          </p:txBody>
        </p:sp>
        <p:sp>
          <p:nvSpPr>
            <p:cNvPr id="18" name="Circular Arrow 21"/>
            <p:cNvSpPr/>
            <p:nvPr/>
          </p:nvSpPr>
          <p:spPr>
            <a:xfrm>
              <a:off x="1101109" y="-107200"/>
              <a:ext cx="6486724" cy="6581058"/>
            </a:xfrm>
            <a:prstGeom prst="circularArrow">
              <a:avLst>
                <a:gd name="adj1" fmla="val 2603"/>
                <a:gd name="adj2" fmla="val 287973"/>
                <a:gd name="adj3" fmla="val 21260627"/>
                <a:gd name="adj4" fmla="val 20150423"/>
                <a:gd name="adj5" fmla="val 6065"/>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Freeform 22"/>
            <p:cNvSpPr/>
            <p:nvPr/>
          </p:nvSpPr>
          <p:spPr>
            <a:xfrm>
              <a:off x="6224035" y="3390753"/>
              <a:ext cx="1634624" cy="1754420"/>
            </a:xfrm>
            <a:custGeom>
              <a:avLst/>
              <a:gdLst>
                <a:gd name="connsiteX0" fmla="*/ 0 w 1754683"/>
                <a:gd name="connsiteY0" fmla="*/ 0 h 1754683"/>
                <a:gd name="connsiteX1" fmla="*/ 1754683 w 1754683"/>
                <a:gd name="connsiteY1" fmla="*/ 0 h 1754683"/>
                <a:gd name="connsiteX2" fmla="*/ 1754683 w 1754683"/>
                <a:gd name="connsiteY2" fmla="*/ 1754683 h 1754683"/>
                <a:gd name="connsiteX3" fmla="*/ 0 w 1754683"/>
                <a:gd name="connsiteY3" fmla="*/ 1754683 h 1754683"/>
                <a:gd name="connsiteX4" fmla="*/ 0 w 1754683"/>
                <a:gd name="connsiteY4" fmla="*/ 0 h 17546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4683" h="1754683">
                  <a:moveTo>
                    <a:pt x="0" y="0"/>
                  </a:moveTo>
                  <a:lnTo>
                    <a:pt x="1754683" y="0"/>
                  </a:lnTo>
                  <a:lnTo>
                    <a:pt x="1754683" y="1754683"/>
                  </a:lnTo>
                  <a:lnTo>
                    <a:pt x="0" y="175468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22860" tIns="22860" rIns="22860" bIns="22860" spcCol="1270" anchor="ctr"/>
            <a:lstStyle/>
            <a:p>
              <a:pPr algn="ctr" defTabSz="800100" eaLnBrk="1" hangingPunct="1">
                <a:defRPr/>
              </a:pPr>
              <a:r>
                <a:rPr lang="fr-FR" sz="1600" b="1" dirty="0">
                  <a:solidFill>
                    <a:srgbClr val="C00000"/>
                  </a:solidFill>
                </a:rPr>
                <a:t>Redevabilité</a:t>
              </a:r>
            </a:p>
            <a:p>
              <a:pPr algn="ctr" defTabSz="800100" eaLnBrk="1" hangingPunct="1">
                <a:defRPr/>
              </a:pPr>
              <a:r>
                <a:rPr lang="fr-FR" sz="1600" b="1" dirty="0">
                  <a:solidFill>
                    <a:srgbClr val="C00000"/>
                  </a:solidFill>
                </a:rPr>
                <a:t>(s’assurer que les engagement pris sont atteints)</a:t>
              </a:r>
            </a:p>
          </p:txBody>
        </p:sp>
        <p:sp>
          <p:nvSpPr>
            <p:cNvPr id="21" name="Circular Arrow 23"/>
            <p:cNvSpPr/>
            <p:nvPr/>
          </p:nvSpPr>
          <p:spPr>
            <a:xfrm>
              <a:off x="2069359" y="-630787"/>
              <a:ext cx="6581203" cy="6581058"/>
            </a:xfrm>
            <a:prstGeom prst="circularArrow">
              <a:avLst>
                <a:gd name="adj1" fmla="val 2583"/>
                <a:gd name="adj2" fmla="val 414953"/>
                <a:gd name="adj3" fmla="val 3895754"/>
                <a:gd name="adj4" fmla="val 2772725"/>
                <a:gd name="adj5" fmla="val 6065"/>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2" name="Freeform 24"/>
            <p:cNvSpPr/>
            <p:nvPr/>
          </p:nvSpPr>
          <p:spPr>
            <a:xfrm>
              <a:off x="2720785" y="5183381"/>
              <a:ext cx="3093031" cy="629756"/>
            </a:xfrm>
            <a:custGeom>
              <a:avLst/>
              <a:gdLst>
                <a:gd name="connsiteX0" fmla="*/ 0 w 1754683"/>
                <a:gd name="connsiteY0" fmla="*/ 0 h 1754683"/>
                <a:gd name="connsiteX1" fmla="*/ 1754683 w 1754683"/>
                <a:gd name="connsiteY1" fmla="*/ 0 h 1754683"/>
                <a:gd name="connsiteX2" fmla="*/ 1754683 w 1754683"/>
                <a:gd name="connsiteY2" fmla="*/ 1754683 h 1754683"/>
                <a:gd name="connsiteX3" fmla="*/ 0 w 1754683"/>
                <a:gd name="connsiteY3" fmla="*/ 1754683 h 1754683"/>
                <a:gd name="connsiteX4" fmla="*/ 0 w 1754683"/>
                <a:gd name="connsiteY4" fmla="*/ 0 h 17546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4683" h="1754683">
                  <a:moveTo>
                    <a:pt x="0" y="0"/>
                  </a:moveTo>
                  <a:lnTo>
                    <a:pt x="1754683" y="0"/>
                  </a:lnTo>
                  <a:lnTo>
                    <a:pt x="1754683" y="1754683"/>
                  </a:lnTo>
                  <a:lnTo>
                    <a:pt x="0" y="175468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22860" tIns="22860" rIns="22860" bIns="22860" spcCol="1270" anchor="ctr"/>
            <a:lstStyle/>
            <a:p>
              <a:pPr algn="ctr" defTabSz="800100" eaLnBrk="1" hangingPunct="1">
                <a:defRPr/>
              </a:pPr>
              <a:r>
                <a:rPr lang="fr-FR" sz="1600" b="1" dirty="0">
                  <a:solidFill>
                    <a:srgbClr val="C00000"/>
                  </a:solidFill>
                </a:rPr>
                <a:t>Utiliser la redevabilité</a:t>
              </a:r>
            </a:p>
            <a:p>
              <a:pPr algn="ctr" defTabSz="800100" eaLnBrk="1" hangingPunct="1">
                <a:defRPr/>
              </a:pPr>
              <a:r>
                <a:rPr lang="fr-FR" sz="1600" b="1" dirty="0">
                  <a:solidFill>
                    <a:srgbClr val="C00000"/>
                  </a:solidFill>
                </a:rPr>
                <a:t>(comment tout cela est pris en compte)</a:t>
              </a:r>
            </a:p>
          </p:txBody>
        </p:sp>
        <p:sp>
          <p:nvSpPr>
            <p:cNvPr id="23" name="Circular Arrow 25"/>
            <p:cNvSpPr/>
            <p:nvPr/>
          </p:nvSpPr>
          <p:spPr>
            <a:xfrm>
              <a:off x="464647" y="-451160"/>
              <a:ext cx="6581204" cy="6581058"/>
            </a:xfrm>
            <a:prstGeom prst="circularArrow">
              <a:avLst>
                <a:gd name="adj1" fmla="val 2531"/>
                <a:gd name="adj2" fmla="val 462598"/>
                <a:gd name="adj3" fmla="val 8224153"/>
                <a:gd name="adj4" fmla="val 7309602"/>
                <a:gd name="adj5" fmla="val 5581"/>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4" name="Freeform 26"/>
            <p:cNvSpPr/>
            <p:nvPr/>
          </p:nvSpPr>
          <p:spPr>
            <a:xfrm>
              <a:off x="804865" y="3403507"/>
              <a:ext cx="1754988" cy="1159028"/>
            </a:xfrm>
            <a:custGeom>
              <a:avLst/>
              <a:gdLst>
                <a:gd name="connsiteX0" fmla="*/ 0 w 1754683"/>
                <a:gd name="connsiteY0" fmla="*/ 0 h 1754683"/>
                <a:gd name="connsiteX1" fmla="*/ 1754683 w 1754683"/>
                <a:gd name="connsiteY1" fmla="*/ 0 h 1754683"/>
                <a:gd name="connsiteX2" fmla="*/ 1754683 w 1754683"/>
                <a:gd name="connsiteY2" fmla="*/ 1754683 h 1754683"/>
                <a:gd name="connsiteX3" fmla="*/ 0 w 1754683"/>
                <a:gd name="connsiteY3" fmla="*/ 1754683 h 1754683"/>
                <a:gd name="connsiteX4" fmla="*/ 0 w 1754683"/>
                <a:gd name="connsiteY4" fmla="*/ 0 h 17546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4683" h="1754683">
                  <a:moveTo>
                    <a:pt x="0" y="0"/>
                  </a:moveTo>
                  <a:lnTo>
                    <a:pt x="1754683" y="0"/>
                  </a:lnTo>
                  <a:lnTo>
                    <a:pt x="1754683" y="1754683"/>
                  </a:lnTo>
                  <a:lnTo>
                    <a:pt x="0" y="175468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22860" tIns="22860" rIns="22860" bIns="22860" spcCol="1270" anchor="ctr"/>
            <a:lstStyle/>
            <a:p>
              <a:pPr algn="ctr" defTabSz="800100" eaLnBrk="1" hangingPunct="1">
                <a:spcAft>
                  <a:spcPct val="35000"/>
                </a:spcAft>
                <a:defRPr/>
              </a:pPr>
              <a:r>
                <a:rPr lang="fr-FR" b="1" dirty="0">
                  <a:solidFill>
                    <a:srgbClr val="C00000"/>
                  </a:solidFill>
                </a:rPr>
                <a:t>Réponse dans le cadre de la redevabilité</a:t>
              </a:r>
            </a:p>
          </p:txBody>
        </p:sp>
        <p:sp>
          <p:nvSpPr>
            <p:cNvPr id="25" name="Circular Arrow 27"/>
            <p:cNvSpPr/>
            <p:nvPr/>
          </p:nvSpPr>
          <p:spPr>
            <a:xfrm>
              <a:off x="1032998" y="472099"/>
              <a:ext cx="6468605" cy="6581058"/>
            </a:xfrm>
            <a:prstGeom prst="circularArrow">
              <a:avLst>
                <a:gd name="adj1" fmla="val 2444"/>
                <a:gd name="adj2" fmla="val 373106"/>
                <a:gd name="adj3" fmla="val 12303870"/>
                <a:gd name="adj4" fmla="val 11346091"/>
                <a:gd name="adj5" fmla="val 6065"/>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6" name="Freeform 28"/>
            <p:cNvSpPr/>
            <p:nvPr/>
          </p:nvSpPr>
          <p:spPr>
            <a:xfrm>
              <a:off x="1139693" y="659185"/>
              <a:ext cx="1754988" cy="1262230"/>
            </a:xfrm>
            <a:custGeom>
              <a:avLst/>
              <a:gdLst>
                <a:gd name="connsiteX0" fmla="*/ 0 w 1754683"/>
                <a:gd name="connsiteY0" fmla="*/ 0 h 1754683"/>
                <a:gd name="connsiteX1" fmla="*/ 1754683 w 1754683"/>
                <a:gd name="connsiteY1" fmla="*/ 0 h 1754683"/>
                <a:gd name="connsiteX2" fmla="*/ 1754683 w 1754683"/>
                <a:gd name="connsiteY2" fmla="*/ 1754683 h 1754683"/>
                <a:gd name="connsiteX3" fmla="*/ 0 w 1754683"/>
                <a:gd name="connsiteY3" fmla="*/ 1754683 h 1754683"/>
                <a:gd name="connsiteX4" fmla="*/ 0 w 1754683"/>
                <a:gd name="connsiteY4" fmla="*/ 0 h 17546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4683" h="1754683">
                  <a:moveTo>
                    <a:pt x="0" y="0"/>
                  </a:moveTo>
                  <a:lnTo>
                    <a:pt x="1754683" y="0"/>
                  </a:lnTo>
                  <a:lnTo>
                    <a:pt x="1754683" y="1754683"/>
                  </a:lnTo>
                  <a:lnTo>
                    <a:pt x="0" y="175468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22860" tIns="22860" rIns="22860" bIns="22860" spcCol="1270" anchor="ctr"/>
            <a:lstStyle/>
            <a:p>
              <a:pPr algn="ctr" defTabSz="800100" eaLnBrk="1" hangingPunct="1">
                <a:lnSpc>
                  <a:spcPct val="50000"/>
                </a:lnSpc>
                <a:spcAft>
                  <a:spcPct val="35000"/>
                </a:spcAft>
                <a:defRPr/>
              </a:pPr>
              <a:r>
                <a:rPr lang="fr-FR" b="1" dirty="0">
                  <a:solidFill>
                    <a:srgbClr val="C00000"/>
                  </a:solidFill>
                </a:rPr>
                <a:t>Identifier les </a:t>
              </a:r>
            </a:p>
            <a:p>
              <a:pPr algn="ctr" defTabSz="800100" eaLnBrk="1" hangingPunct="1">
                <a:lnSpc>
                  <a:spcPct val="50000"/>
                </a:lnSpc>
                <a:spcAft>
                  <a:spcPct val="35000"/>
                </a:spcAft>
                <a:defRPr/>
              </a:pPr>
              <a:r>
                <a:rPr lang="fr-FR" b="1" dirty="0">
                  <a:solidFill>
                    <a:srgbClr val="C00000"/>
                  </a:solidFill>
                </a:rPr>
                <a:t>engagements</a:t>
              </a:r>
            </a:p>
          </p:txBody>
        </p:sp>
        <p:sp>
          <p:nvSpPr>
            <p:cNvPr id="27" name="Circular Arrow 29"/>
            <p:cNvSpPr/>
            <p:nvPr/>
          </p:nvSpPr>
          <p:spPr>
            <a:xfrm>
              <a:off x="976052" y="220107"/>
              <a:ext cx="6582498" cy="6582645"/>
            </a:xfrm>
            <a:prstGeom prst="circularArrow">
              <a:avLst>
                <a:gd name="adj1" fmla="val 2451"/>
                <a:gd name="adj2" fmla="val 469558"/>
                <a:gd name="adj3" fmla="val 16876054"/>
                <a:gd name="adj4" fmla="val 15399743"/>
                <a:gd name="adj5" fmla="val 4493"/>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sp>
        <p:nvSpPr>
          <p:cNvPr id="28" name="Rectangle 27"/>
          <p:cNvSpPr/>
          <p:nvPr/>
        </p:nvSpPr>
        <p:spPr>
          <a:xfrm>
            <a:off x="2289188" y="1108898"/>
            <a:ext cx="4470400" cy="372577"/>
          </a:xfrm>
          <a:prstGeom prst="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algn="ctr" eaLnBrk="1" hangingPunct="1">
              <a:defRPr/>
            </a:pPr>
            <a:r>
              <a:rPr lang="fr-FR" b="1" dirty="0" smtClean="0">
                <a:solidFill>
                  <a:schemeClr val="tx1"/>
                </a:solidFill>
              </a:rPr>
              <a:t>Statut </a:t>
            </a:r>
            <a:r>
              <a:rPr lang="fr-FR" b="1" dirty="0">
                <a:solidFill>
                  <a:schemeClr val="tx1"/>
                </a:solidFill>
              </a:rPr>
              <a:t>Nutritionnel </a:t>
            </a:r>
            <a:r>
              <a:rPr lang="fr-FR" b="1" dirty="0" smtClean="0">
                <a:solidFill>
                  <a:schemeClr val="tx1"/>
                </a:solidFill>
              </a:rPr>
              <a:t>Amélioré </a:t>
            </a:r>
            <a:r>
              <a:rPr lang="fr-FR" b="1" dirty="0">
                <a:solidFill>
                  <a:schemeClr val="tx1"/>
                </a:solidFill>
              </a:rPr>
              <a:t>au Niger </a:t>
            </a:r>
          </a:p>
        </p:txBody>
      </p:sp>
      <p:sp>
        <p:nvSpPr>
          <p:cNvPr id="29" name="Rectangle 28"/>
          <p:cNvSpPr/>
          <p:nvPr/>
        </p:nvSpPr>
        <p:spPr>
          <a:xfrm>
            <a:off x="4613678" y="1903413"/>
            <a:ext cx="2910037" cy="1919287"/>
          </a:xfrm>
          <a:prstGeom prst="rect">
            <a:avLst/>
          </a:prstGeom>
          <a:solidFill>
            <a:schemeClr val="accent6">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algn="ctr" eaLnBrk="1" hangingPunct="1">
              <a:defRPr/>
            </a:pPr>
            <a:r>
              <a:rPr lang="fr-FR" dirty="0">
                <a:solidFill>
                  <a:schemeClr val="tx1">
                    <a:lumMod val="75000"/>
                  </a:schemeClr>
                </a:solidFill>
              </a:rPr>
              <a:t>Générer des engagements nouveaux pour améliorer la nutrition et les intégrer dans les processus nationaux de développement</a:t>
            </a:r>
          </a:p>
        </p:txBody>
      </p:sp>
      <p:sp>
        <p:nvSpPr>
          <p:cNvPr id="30" name="Rectangle 29"/>
          <p:cNvSpPr/>
          <p:nvPr/>
        </p:nvSpPr>
        <p:spPr>
          <a:xfrm>
            <a:off x="2174875" y="4221088"/>
            <a:ext cx="4625975" cy="919163"/>
          </a:xfrm>
          <a:prstGeom prst="rect">
            <a:avLst/>
          </a:prstGeom>
          <a:solidFill>
            <a:schemeClr val="accent4">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algn="ctr" eaLnBrk="1" hangingPunct="1">
              <a:lnSpc>
                <a:spcPct val="90000"/>
              </a:lnSpc>
              <a:defRPr/>
            </a:pPr>
            <a:r>
              <a:rPr lang="fr-FR" dirty="0">
                <a:solidFill>
                  <a:schemeClr val="tx1">
                    <a:lumMod val="75000"/>
                  </a:schemeClr>
                </a:solidFill>
              </a:rPr>
              <a:t>Prise de conscience sur l’ ampleur du </a:t>
            </a:r>
            <a:r>
              <a:rPr lang="fr-FR" dirty="0" smtClean="0">
                <a:solidFill>
                  <a:schemeClr val="tx1">
                    <a:lumMod val="75000"/>
                  </a:schemeClr>
                </a:solidFill>
              </a:rPr>
              <a:t>problème, </a:t>
            </a:r>
            <a:r>
              <a:rPr lang="fr-FR" dirty="0">
                <a:solidFill>
                  <a:schemeClr val="tx1">
                    <a:lumMod val="75000"/>
                  </a:schemeClr>
                </a:solidFill>
              </a:rPr>
              <a:t>les solutions et les </a:t>
            </a:r>
            <a:r>
              <a:rPr lang="fr-FR" dirty="0" smtClean="0">
                <a:solidFill>
                  <a:schemeClr val="tx1">
                    <a:lumMod val="75000"/>
                  </a:schemeClr>
                </a:solidFill>
              </a:rPr>
              <a:t>bénéfices </a:t>
            </a:r>
            <a:r>
              <a:rPr lang="fr-FR" dirty="0">
                <a:solidFill>
                  <a:schemeClr val="tx1">
                    <a:lumMod val="75000"/>
                  </a:schemeClr>
                </a:solidFill>
              </a:rPr>
              <a:t>qui en </a:t>
            </a:r>
            <a:r>
              <a:rPr lang="fr-FR" dirty="0" smtClean="0">
                <a:solidFill>
                  <a:schemeClr val="tx1">
                    <a:lumMod val="75000"/>
                  </a:schemeClr>
                </a:solidFill>
              </a:rPr>
              <a:t>découlent. </a:t>
            </a:r>
            <a:r>
              <a:rPr lang="fr-FR" dirty="0">
                <a:solidFill>
                  <a:schemeClr val="tx1">
                    <a:lumMod val="75000"/>
                  </a:schemeClr>
                </a:solidFill>
              </a:rPr>
              <a:t>Nouvelles </a:t>
            </a:r>
            <a:r>
              <a:rPr lang="fr-FR" dirty="0" smtClean="0">
                <a:solidFill>
                  <a:schemeClr val="tx1">
                    <a:lumMod val="75000"/>
                  </a:schemeClr>
                </a:solidFill>
              </a:rPr>
              <a:t>opportunités </a:t>
            </a:r>
            <a:r>
              <a:rPr lang="fr-FR" dirty="0">
                <a:solidFill>
                  <a:schemeClr val="tx1">
                    <a:lumMod val="75000"/>
                  </a:schemeClr>
                </a:solidFill>
              </a:rPr>
              <a:t>?</a:t>
            </a:r>
          </a:p>
          <a:p>
            <a:pPr algn="ctr" eaLnBrk="1" hangingPunct="1">
              <a:lnSpc>
                <a:spcPct val="90000"/>
              </a:lnSpc>
              <a:defRPr/>
            </a:pPr>
            <a:endParaRPr lang="fr-FR" dirty="0">
              <a:solidFill>
                <a:schemeClr val="tx1">
                  <a:lumMod val="75000"/>
                </a:schemeClr>
              </a:solidFill>
            </a:endParaRPr>
          </a:p>
        </p:txBody>
      </p:sp>
      <p:sp>
        <p:nvSpPr>
          <p:cNvPr id="31" name="Rectangle 30"/>
          <p:cNvSpPr/>
          <p:nvPr/>
        </p:nvSpPr>
        <p:spPr>
          <a:xfrm>
            <a:off x="2051723" y="1870074"/>
            <a:ext cx="2015452" cy="1919287"/>
          </a:xfrm>
          <a:prstGeom prst="rect">
            <a:avLst/>
          </a:prstGeom>
          <a:solidFill>
            <a:schemeClr val="accent4">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algn="ctr" eaLnBrk="1" hangingPunct="1">
              <a:defRPr/>
            </a:pPr>
            <a:r>
              <a:rPr lang="fr-FR" dirty="0">
                <a:solidFill>
                  <a:schemeClr val="tx1">
                    <a:lumMod val="75000"/>
                  </a:schemeClr>
                </a:solidFill>
              </a:rPr>
              <a:t>Améliorer la redevabilité en vue de convertir les engagements existants en action et impacts</a:t>
            </a:r>
          </a:p>
        </p:txBody>
      </p:sp>
      <p:sp>
        <p:nvSpPr>
          <p:cNvPr id="34" name="TextBox 46"/>
          <p:cNvSpPr txBox="1"/>
          <p:nvPr/>
        </p:nvSpPr>
        <p:spPr>
          <a:xfrm>
            <a:off x="120650" y="5898758"/>
            <a:ext cx="8816975" cy="338554"/>
          </a:xfrm>
          <a:prstGeom prst="rect">
            <a:avLst/>
          </a:prstGeom>
          <a:solidFill>
            <a:schemeClr val="accent5">
              <a:lumMod val="20000"/>
              <a:lumOff val="80000"/>
            </a:schemeClr>
          </a:solidFill>
          <a:ln>
            <a:noFill/>
          </a:ln>
        </p:spPr>
        <p:txBody>
          <a:bodyPr>
            <a:spAutoFit/>
          </a:bodyPr>
          <a:lstStyle/>
          <a:p>
            <a:pPr algn="ctr" eaLnBrk="1" hangingPunct="1">
              <a:defRPr/>
            </a:pPr>
            <a:r>
              <a:rPr lang="fr-FR" sz="1600" i="1" dirty="0" smtClean="0">
                <a:latin typeface="Arial" charset="0"/>
                <a:cs typeface="Arial" charset="0"/>
              </a:rPr>
              <a:t>Mécanisme </a:t>
            </a:r>
            <a:r>
              <a:rPr lang="fr-FR" sz="1600" i="1" dirty="0">
                <a:latin typeface="Arial" charset="0"/>
                <a:cs typeface="Arial" charset="0"/>
              </a:rPr>
              <a:t>de </a:t>
            </a:r>
            <a:r>
              <a:rPr lang="fr-FR" sz="1600" i="1" dirty="0" err="1">
                <a:latin typeface="Arial" charset="0"/>
                <a:cs typeface="Arial" charset="0"/>
              </a:rPr>
              <a:t>redevabilité</a:t>
            </a:r>
            <a:r>
              <a:rPr lang="fr-FR" sz="1600" i="1" dirty="0">
                <a:latin typeface="Arial" charset="0"/>
                <a:cs typeface="Arial" charset="0"/>
              </a:rPr>
              <a:t> pour la nutrition, adapté </a:t>
            </a:r>
            <a:r>
              <a:rPr lang="fr-FR" sz="1600" i="1" dirty="0" err="1">
                <a:latin typeface="Arial" charset="0"/>
                <a:cs typeface="Arial" charset="0"/>
              </a:rPr>
              <a:t>GNR</a:t>
            </a:r>
            <a:r>
              <a:rPr lang="fr-FR" sz="1600" i="1" dirty="0">
                <a:latin typeface="Arial" charset="0"/>
                <a:cs typeface="Arial" charset="0"/>
              </a:rPr>
              <a:t> 2014</a:t>
            </a:r>
          </a:p>
        </p:txBody>
      </p:sp>
      <p:cxnSp>
        <p:nvCxnSpPr>
          <p:cNvPr id="35" name="Straight Arrow Connector 30"/>
          <p:cNvCxnSpPr/>
          <p:nvPr/>
        </p:nvCxnSpPr>
        <p:spPr>
          <a:xfrm flipV="1">
            <a:off x="3222625" y="3789040"/>
            <a:ext cx="0" cy="432000"/>
          </a:xfrm>
          <a:prstGeom prst="straightConnector1">
            <a:avLst/>
          </a:prstGeom>
          <a:ln w="381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6" name="Straight Arrow Connector 31"/>
          <p:cNvCxnSpPr/>
          <p:nvPr/>
        </p:nvCxnSpPr>
        <p:spPr>
          <a:xfrm flipV="1">
            <a:off x="5864225" y="3789040"/>
            <a:ext cx="0" cy="432000"/>
          </a:xfrm>
          <a:prstGeom prst="straightConnector1">
            <a:avLst/>
          </a:prstGeom>
          <a:ln w="381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7" name="Straight Arrow Connector 32"/>
          <p:cNvCxnSpPr/>
          <p:nvPr/>
        </p:nvCxnSpPr>
        <p:spPr>
          <a:xfrm>
            <a:off x="4113213" y="2781300"/>
            <a:ext cx="434975" cy="0"/>
          </a:xfrm>
          <a:prstGeom prst="straightConnector1">
            <a:avLst/>
          </a:prstGeom>
          <a:ln w="28575">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40" name="Straight Arrow Connector 30"/>
          <p:cNvCxnSpPr/>
          <p:nvPr/>
        </p:nvCxnSpPr>
        <p:spPr>
          <a:xfrm flipV="1">
            <a:off x="3222625" y="1484784"/>
            <a:ext cx="0" cy="360000"/>
          </a:xfrm>
          <a:prstGeom prst="straightConnector1">
            <a:avLst/>
          </a:prstGeom>
          <a:ln w="381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41" name="Straight Arrow Connector 31"/>
          <p:cNvCxnSpPr/>
          <p:nvPr/>
        </p:nvCxnSpPr>
        <p:spPr>
          <a:xfrm flipV="1">
            <a:off x="5864225" y="1484784"/>
            <a:ext cx="0" cy="360000"/>
          </a:xfrm>
          <a:prstGeom prst="straightConnector1">
            <a:avLst/>
          </a:prstGeom>
          <a:ln w="38100">
            <a:solidFill>
              <a:schemeClr val="tx1"/>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00610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randombar(horizontal)">
                                      <p:cBhvr>
                                        <p:cTn id="1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02C702AE-1502-43AE-8DBA-2BCAD3408EF2}" type="slidenum">
              <a:rPr lang="fr-FR" smtClean="0">
                <a:latin typeface="+mj-lt"/>
              </a:rPr>
              <a:pPr/>
              <a:t>11</a:t>
            </a:fld>
            <a:endParaRPr lang="fr-FR">
              <a:latin typeface="+mj-lt"/>
            </a:endParaRPr>
          </a:p>
        </p:txBody>
      </p:sp>
      <p:sp>
        <p:nvSpPr>
          <p:cNvPr id="7" name="Espace réservé du numéro de diapositive 3">
            <a:extLst>
              <a:ext uri="{FF2B5EF4-FFF2-40B4-BE49-F238E27FC236}">
                <a16:creationId xmlns="" xmlns:a16="http://schemas.microsoft.com/office/drawing/2014/main" id="{BC6DABDC-D11D-4D1A-8A6B-2B1A7884AB07}"/>
              </a:ext>
            </a:extLst>
          </p:cNvPr>
          <p:cNvSpPr txBox="1">
            <a:spLocks/>
          </p:cNvSpPr>
          <p:nvPr/>
        </p:nvSpPr>
        <p:spPr>
          <a:xfrm>
            <a:off x="8388424" y="6453336"/>
            <a:ext cx="621432"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2C702AE-1502-43AE-8DBA-2BCAD3408EF2}" type="slidenum">
              <a:rPr lang="fr-FR" smtClean="0">
                <a:latin typeface="+mj-lt"/>
              </a:rPr>
              <a:pPr/>
              <a:t>11</a:t>
            </a:fld>
            <a:endParaRPr lang="fr-FR">
              <a:latin typeface="+mj-lt"/>
            </a:endParaRPr>
          </a:p>
        </p:txBody>
      </p:sp>
      <p:grpSp>
        <p:nvGrpSpPr>
          <p:cNvPr id="12" name="Groupe 11"/>
          <p:cNvGrpSpPr/>
          <p:nvPr/>
        </p:nvGrpSpPr>
        <p:grpSpPr>
          <a:xfrm>
            <a:off x="6983413" y="0"/>
            <a:ext cx="2190482" cy="720725"/>
            <a:chOff x="6983413" y="0"/>
            <a:chExt cx="2190482" cy="720725"/>
          </a:xfrm>
        </p:grpSpPr>
        <p:grpSp>
          <p:nvGrpSpPr>
            <p:cNvPr id="14" name="Group 4"/>
            <p:cNvGrpSpPr>
              <a:grpSpLocks noChangeAspect="1"/>
            </p:cNvGrpSpPr>
            <p:nvPr/>
          </p:nvGrpSpPr>
          <p:grpSpPr bwMode="auto">
            <a:xfrm>
              <a:off x="6983413" y="0"/>
              <a:ext cx="2160587" cy="720725"/>
              <a:chOff x="4399" y="0"/>
              <a:chExt cx="1361" cy="454"/>
            </a:xfrm>
          </p:grpSpPr>
          <p:sp>
            <p:nvSpPr>
              <p:cNvPr id="16" name="AutoShape 3"/>
              <p:cNvSpPr>
                <a:spLocks noChangeAspect="1" noChangeArrowheads="1" noTextEdit="1"/>
              </p:cNvSpPr>
              <p:nvPr/>
            </p:nvSpPr>
            <p:spPr bwMode="auto">
              <a:xfrm>
                <a:off x="4399" y="0"/>
                <a:ext cx="1361"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pic>
            <p:nvPicPr>
              <p:cNvPr id="17"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9" y="4"/>
                <a:ext cx="681"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 name="Imag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3706" y="3176"/>
              <a:ext cx="1110189" cy="715991"/>
            </a:xfrm>
            <a:prstGeom prst="rect">
              <a:avLst/>
            </a:prstGeom>
          </p:spPr>
        </p:pic>
      </p:grpSp>
      <p:sp>
        <p:nvSpPr>
          <p:cNvPr id="19" name="ZoneTexte 18"/>
          <p:cNvSpPr txBox="1"/>
          <p:nvPr/>
        </p:nvSpPr>
        <p:spPr>
          <a:xfrm>
            <a:off x="2195736" y="56818"/>
            <a:ext cx="4787677" cy="707886"/>
          </a:xfrm>
          <a:prstGeom prst="rect">
            <a:avLst/>
          </a:prstGeom>
          <a:noFill/>
        </p:spPr>
        <p:txBody>
          <a:bodyPr wrap="square" rtlCol="0">
            <a:spAutoFit/>
          </a:bodyPr>
          <a:lstStyle/>
          <a:p>
            <a:pPr defTabSz="363538">
              <a:tabLst>
                <a:tab pos="903288" algn="l"/>
                <a:tab pos="1077913" algn="l"/>
              </a:tabLst>
            </a:pPr>
            <a:r>
              <a:rPr lang="fr-FR" sz="2000" b="1" cap="small" dirty="0">
                <a:solidFill>
                  <a:srgbClr val="FFFFFF"/>
                </a:solidFill>
              </a:rPr>
              <a:t>Cibles mondiales de la nutrition révisée pour </a:t>
            </a:r>
            <a:r>
              <a:rPr lang="fr-FR" sz="2000" b="1" cap="small" dirty="0" smtClean="0">
                <a:solidFill>
                  <a:srgbClr val="FFFFFF"/>
                </a:solidFill>
              </a:rPr>
              <a:t>2030 (</a:t>
            </a:r>
            <a:r>
              <a:rPr lang="fr-FR" sz="2000" b="1" cap="small" dirty="0">
                <a:solidFill>
                  <a:srgbClr val="FFFFFF"/>
                </a:solidFill>
              </a:rPr>
              <a:t>a partir de 2012)</a:t>
            </a:r>
          </a:p>
        </p:txBody>
      </p:sp>
      <p:pic>
        <p:nvPicPr>
          <p:cNvPr id="2" name="Image 1"/>
          <p:cNvPicPr>
            <a:picLocks noChangeAspect="1"/>
          </p:cNvPicPr>
          <p:nvPr/>
        </p:nvPicPr>
        <p:blipFill>
          <a:blip r:embed="rId5"/>
          <a:stretch>
            <a:fillRect/>
          </a:stretch>
        </p:blipFill>
        <p:spPr>
          <a:xfrm>
            <a:off x="65718" y="1498600"/>
            <a:ext cx="9012564" cy="3860800"/>
          </a:xfrm>
          <a:prstGeom prst="rect">
            <a:avLst/>
          </a:prstGeom>
        </p:spPr>
      </p:pic>
    </p:spTree>
    <p:extLst>
      <p:ext uri="{BB962C8B-B14F-4D97-AF65-F5344CB8AC3E}">
        <p14:creationId xmlns:p14="http://schemas.microsoft.com/office/powerpoint/2010/main" val="2338734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randombar(horizontal)">
                                      <p:cBhvr>
                                        <p:cTn id="11" dur="500"/>
                                        <p:tgtEl>
                                          <p:spTgt spid="19"/>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dissolv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02C702AE-1502-43AE-8DBA-2BCAD3408EF2}" type="slidenum">
              <a:rPr lang="fr-FR" smtClean="0">
                <a:latin typeface="+mj-lt"/>
              </a:rPr>
              <a:pPr/>
              <a:t>12</a:t>
            </a:fld>
            <a:endParaRPr lang="fr-FR">
              <a:latin typeface="+mj-lt"/>
            </a:endParaRPr>
          </a:p>
        </p:txBody>
      </p:sp>
      <p:sp>
        <p:nvSpPr>
          <p:cNvPr id="7" name="Espace réservé du numéro de diapositive 3">
            <a:extLst>
              <a:ext uri="{FF2B5EF4-FFF2-40B4-BE49-F238E27FC236}">
                <a16:creationId xmlns="" xmlns:a16="http://schemas.microsoft.com/office/drawing/2014/main" id="{BC6DABDC-D11D-4D1A-8A6B-2B1A7884AB07}"/>
              </a:ext>
            </a:extLst>
          </p:cNvPr>
          <p:cNvSpPr txBox="1">
            <a:spLocks/>
          </p:cNvSpPr>
          <p:nvPr/>
        </p:nvSpPr>
        <p:spPr>
          <a:xfrm>
            <a:off x="8388424" y="6453336"/>
            <a:ext cx="621432"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2C702AE-1502-43AE-8DBA-2BCAD3408EF2}" type="slidenum">
              <a:rPr lang="fr-FR" smtClean="0">
                <a:latin typeface="+mj-lt"/>
              </a:rPr>
              <a:pPr/>
              <a:t>12</a:t>
            </a:fld>
            <a:endParaRPr lang="fr-FR">
              <a:latin typeface="+mj-lt"/>
            </a:endParaRPr>
          </a:p>
        </p:txBody>
      </p:sp>
      <p:grpSp>
        <p:nvGrpSpPr>
          <p:cNvPr id="12" name="Groupe 11"/>
          <p:cNvGrpSpPr/>
          <p:nvPr/>
        </p:nvGrpSpPr>
        <p:grpSpPr>
          <a:xfrm>
            <a:off x="6983413" y="0"/>
            <a:ext cx="2190482" cy="720725"/>
            <a:chOff x="6983413" y="0"/>
            <a:chExt cx="2190482" cy="720725"/>
          </a:xfrm>
        </p:grpSpPr>
        <p:grpSp>
          <p:nvGrpSpPr>
            <p:cNvPr id="14" name="Group 4"/>
            <p:cNvGrpSpPr>
              <a:grpSpLocks noChangeAspect="1"/>
            </p:cNvGrpSpPr>
            <p:nvPr/>
          </p:nvGrpSpPr>
          <p:grpSpPr bwMode="auto">
            <a:xfrm>
              <a:off x="6983413" y="0"/>
              <a:ext cx="2160587" cy="720725"/>
              <a:chOff x="4399" y="0"/>
              <a:chExt cx="1361" cy="454"/>
            </a:xfrm>
          </p:grpSpPr>
          <p:sp>
            <p:nvSpPr>
              <p:cNvPr id="16" name="AutoShape 3"/>
              <p:cNvSpPr>
                <a:spLocks noChangeAspect="1" noChangeArrowheads="1" noTextEdit="1"/>
              </p:cNvSpPr>
              <p:nvPr/>
            </p:nvSpPr>
            <p:spPr bwMode="auto">
              <a:xfrm>
                <a:off x="4399" y="0"/>
                <a:ext cx="1361"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pic>
            <p:nvPicPr>
              <p:cNvPr id="17"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9" y="4"/>
                <a:ext cx="681"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 name="Imag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3706" y="3176"/>
              <a:ext cx="1110189" cy="715991"/>
            </a:xfrm>
            <a:prstGeom prst="rect">
              <a:avLst/>
            </a:prstGeom>
          </p:spPr>
        </p:pic>
      </p:grpSp>
      <p:sp>
        <p:nvSpPr>
          <p:cNvPr id="19" name="ZoneTexte 18"/>
          <p:cNvSpPr txBox="1"/>
          <p:nvPr/>
        </p:nvSpPr>
        <p:spPr>
          <a:xfrm>
            <a:off x="2195736" y="92879"/>
            <a:ext cx="4787677" cy="523220"/>
          </a:xfrm>
          <a:prstGeom prst="rect">
            <a:avLst/>
          </a:prstGeom>
          <a:noFill/>
        </p:spPr>
        <p:txBody>
          <a:bodyPr wrap="square" rtlCol="0">
            <a:spAutoFit/>
          </a:bodyPr>
          <a:lstStyle/>
          <a:p>
            <a:pPr defTabSz="363538">
              <a:tabLst>
                <a:tab pos="903288" algn="l"/>
                <a:tab pos="1077913" algn="l"/>
              </a:tabLst>
            </a:pPr>
            <a:r>
              <a:rPr lang="fr-FR" sz="2800" b="1" cap="small" dirty="0">
                <a:solidFill>
                  <a:srgbClr val="FFFFFF"/>
                </a:solidFill>
              </a:rPr>
              <a:t>Principe de Leadership</a:t>
            </a:r>
          </a:p>
        </p:txBody>
      </p:sp>
      <p:pic>
        <p:nvPicPr>
          <p:cNvPr id="2" name="Imag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8896" y="1243733"/>
            <a:ext cx="2979642" cy="1728192"/>
          </a:xfrm>
          <a:prstGeom prst="rect">
            <a:avLst/>
          </a:prstGeom>
        </p:spPr>
      </p:pic>
      <p:sp>
        <p:nvSpPr>
          <p:cNvPr id="11" name="Titre 1"/>
          <p:cNvSpPr>
            <a:spLocks noGrp="1"/>
          </p:cNvSpPr>
          <p:nvPr>
            <p:ph type="title"/>
          </p:nvPr>
        </p:nvSpPr>
        <p:spPr>
          <a:xfrm>
            <a:off x="3655258" y="1340769"/>
            <a:ext cx="4941416" cy="1440160"/>
          </a:xfrm>
        </p:spPr>
        <p:txBody>
          <a:bodyPr>
            <a:normAutofit fontScale="90000"/>
          </a:bodyPr>
          <a:lstStyle/>
          <a:p>
            <a:r>
              <a:rPr lang="fr-FR" b="0" dirty="0">
                <a:solidFill>
                  <a:schemeClr val="accent2">
                    <a:lumMod val="50000"/>
                  </a:schemeClr>
                </a:solidFill>
              </a:rPr>
              <a:t>L’efficacité-leadership dynamique et stratégique </a:t>
            </a:r>
            <a:r>
              <a:rPr lang="fr-FR" b="0" dirty="0" smtClean="0">
                <a:solidFill>
                  <a:schemeClr val="accent2">
                    <a:lumMod val="50000"/>
                  </a:schemeClr>
                </a:solidFill>
              </a:rPr>
              <a:t>obtient </a:t>
            </a:r>
            <a:r>
              <a:rPr lang="fr-FR" b="0" dirty="0">
                <a:solidFill>
                  <a:schemeClr val="accent2">
                    <a:lumMod val="50000"/>
                  </a:schemeClr>
                </a:solidFill>
              </a:rPr>
              <a:t>des résultats</a:t>
            </a:r>
            <a:endParaRPr lang="fr-FR" sz="2400" b="0" dirty="0">
              <a:solidFill>
                <a:schemeClr val="accent2">
                  <a:lumMod val="50000"/>
                </a:schemeClr>
              </a:solidFill>
            </a:endParaRPr>
          </a:p>
        </p:txBody>
      </p:sp>
      <p:sp>
        <p:nvSpPr>
          <p:cNvPr id="13" name="Espace réservé du contenu 2"/>
          <p:cNvSpPr>
            <a:spLocks noGrp="1"/>
          </p:cNvSpPr>
          <p:nvPr>
            <p:ph idx="1"/>
          </p:nvPr>
        </p:nvSpPr>
        <p:spPr>
          <a:xfrm>
            <a:off x="368896" y="3076551"/>
            <a:ext cx="8640960" cy="3096344"/>
          </a:xfrm>
        </p:spPr>
        <p:txBody>
          <a:bodyPr>
            <a:normAutofit/>
          </a:bodyPr>
          <a:lstStyle/>
          <a:p>
            <a:r>
              <a:rPr lang="fr-FR" sz="2000" dirty="0">
                <a:solidFill>
                  <a:schemeClr val="accent6">
                    <a:lumMod val="50000"/>
                  </a:schemeClr>
                </a:solidFill>
              </a:rPr>
              <a:t>Insuffler des changements importants en mobilisant tous les acteurs clés autour d’une vision partagée dans la durée</a:t>
            </a:r>
          </a:p>
          <a:p>
            <a:r>
              <a:rPr lang="fr-FR" sz="2000" dirty="0">
                <a:solidFill>
                  <a:schemeClr val="tx2"/>
                </a:solidFill>
              </a:rPr>
              <a:t>Contribuer à changer les mentalités et faire prendre conscience de la nécessité d’agir pour éliminer la malnutrition</a:t>
            </a:r>
          </a:p>
          <a:p>
            <a:r>
              <a:rPr lang="fr-FR" sz="2000" dirty="0">
                <a:solidFill>
                  <a:schemeClr val="accent3"/>
                </a:solidFill>
              </a:rPr>
              <a:t>Utiliser le plaidoyer basé sur des évidences et adapté au contexte comme outil pour le changement</a:t>
            </a:r>
          </a:p>
          <a:p>
            <a:r>
              <a:rPr lang="fr-FR" sz="2000" dirty="0">
                <a:solidFill>
                  <a:schemeClr val="accent4">
                    <a:lumMod val="50000"/>
                  </a:schemeClr>
                </a:solidFill>
              </a:rPr>
              <a:t>Stimuler la création et la mise en œuvre des cadres législatifs sur la nutrition (</a:t>
            </a:r>
            <a:r>
              <a:rPr lang="fr-FR" sz="2000" dirty="0" err="1">
                <a:solidFill>
                  <a:schemeClr val="accent4">
                    <a:lumMod val="50000"/>
                  </a:schemeClr>
                </a:solidFill>
              </a:rPr>
              <a:t>e.g</a:t>
            </a:r>
            <a:r>
              <a:rPr lang="fr-FR" sz="2000" dirty="0">
                <a:solidFill>
                  <a:schemeClr val="accent4">
                    <a:lumMod val="50000"/>
                  </a:schemeClr>
                </a:solidFill>
              </a:rPr>
              <a:t>. restriction de publicité sur les aliments malsains pour enfant)</a:t>
            </a:r>
          </a:p>
        </p:txBody>
      </p:sp>
    </p:spTree>
    <p:extLst>
      <p:ext uri="{BB962C8B-B14F-4D97-AF65-F5344CB8AC3E}">
        <p14:creationId xmlns:p14="http://schemas.microsoft.com/office/powerpoint/2010/main" val="2988858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randombar(horizontal)">
                                      <p:cBhvr>
                                        <p:cTn id="11" dur="500"/>
                                        <p:tgtEl>
                                          <p:spTgt spid="19"/>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randombar(horizontal)">
                                      <p:cBhvr>
                                        <p:cTn id="15" dur="500"/>
                                        <p:tgtEl>
                                          <p:spTgt spid="2"/>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down)">
                                      <p:cBhvr>
                                        <p:cTn id="19" dur="500"/>
                                        <p:tgtEl>
                                          <p:spTgt spid="11"/>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3">
                                            <p:txEl>
                                              <p:pRg st="0" end="0"/>
                                            </p:txEl>
                                          </p:spTgt>
                                        </p:tgtEl>
                                        <p:attrNameLst>
                                          <p:attrName>style.visibility</p:attrName>
                                        </p:attrNameLst>
                                      </p:cBhvr>
                                      <p:to>
                                        <p:strVal val="visible"/>
                                      </p:to>
                                    </p:set>
                                    <p:animEffect transition="in" filter="wipe(left)">
                                      <p:cBhvr>
                                        <p:cTn id="23" dur="500"/>
                                        <p:tgtEl>
                                          <p:spTgt spid="13">
                                            <p:txEl>
                                              <p:pRg st="0" end="0"/>
                                            </p:txEl>
                                          </p:spTgt>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wipe(left)">
                                      <p:cBhvr>
                                        <p:cTn id="27" dur="500"/>
                                        <p:tgtEl>
                                          <p:spTgt spid="13">
                                            <p:txEl>
                                              <p:pRg st="1" end="1"/>
                                            </p:txEl>
                                          </p:spTgt>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13">
                                            <p:txEl>
                                              <p:pRg st="2" end="2"/>
                                            </p:txEl>
                                          </p:spTgt>
                                        </p:tgtEl>
                                        <p:attrNameLst>
                                          <p:attrName>style.visibility</p:attrName>
                                        </p:attrNameLst>
                                      </p:cBhvr>
                                      <p:to>
                                        <p:strVal val="visible"/>
                                      </p:to>
                                    </p:set>
                                    <p:animEffect transition="in" filter="wipe(left)">
                                      <p:cBhvr>
                                        <p:cTn id="31" dur="500"/>
                                        <p:tgtEl>
                                          <p:spTgt spid="13">
                                            <p:txEl>
                                              <p:pRg st="2" end="2"/>
                                            </p:txEl>
                                          </p:spTgt>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13">
                                            <p:txEl>
                                              <p:pRg st="3" end="3"/>
                                            </p:txEl>
                                          </p:spTgt>
                                        </p:tgtEl>
                                        <p:attrNameLst>
                                          <p:attrName>style.visibility</p:attrName>
                                        </p:attrNameLst>
                                      </p:cBhvr>
                                      <p:to>
                                        <p:strVal val="visible"/>
                                      </p:to>
                                    </p:set>
                                    <p:animEffect transition="in" filter="wipe(left)">
                                      <p:cBhvr>
                                        <p:cTn id="35" dur="500"/>
                                        <p:tgtEl>
                                          <p:spTgt spid="1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02C702AE-1502-43AE-8DBA-2BCAD3408EF2}" type="slidenum">
              <a:rPr lang="fr-FR" smtClean="0">
                <a:latin typeface="+mj-lt"/>
              </a:rPr>
              <a:pPr/>
              <a:t>13</a:t>
            </a:fld>
            <a:endParaRPr lang="fr-FR">
              <a:latin typeface="+mj-lt"/>
            </a:endParaRPr>
          </a:p>
        </p:txBody>
      </p:sp>
      <p:sp>
        <p:nvSpPr>
          <p:cNvPr id="7" name="Espace réservé du numéro de diapositive 3">
            <a:extLst>
              <a:ext uri="{FF2B5EF4-FFF2-40B4-BE49-F238E27FC236}">
                <a16:creationId xmlns="" xmlns:a16="http://schemas.microsoft.com/office/drawing/2014/main" id="{BC6DABDC-D11D-4D1A-8A6B-2B1A7884AB07}"/>
              </a:ext>
            </a:extLst>
          </p:cNvPr>
          <p:cNvSpPr txBox="1">
            <a:spLocks/>
          </p:cNvSpPr>
          <p:nvPr/>
        </p:nvSpPr>
        <p:spPr>
          <a:xfrm>
            <a:off x="8388424" y="6453336"/>
            <a:ext cx="621432"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2C702AE-1502-43AE-8DBA-2BCAD3408EF2}" type="slidenum">
              <a:rPr lang="fr-FR" smtClean="0">
                <a:latin typeface="+mj-lt"/>
              </a:rPr>
              <a:pPr/>
              <a:t>13</a:t>
            </a:fld>
            <a:endParaRPr lang="fr-FR">
              <a:latin typeface="+mj-lt"/>
            </a:endParaRPr>
          </a:p>
        </p:txBody>
      </p:sp>
      <p:grpSp>
        <p:nvGrpSpPr>
          <p:cNvPr id="12" name="Groupe 11"/>
          <p:cNvGrpSpPr/>
          <p:nvPr/>
        </p:nvGrpSpPr>
        <p:grpSpPr>
          <a:xfrm>
            <a:off x="6983413" y="0"/>
            <a:ext cx="2190482" cy="720725"/>
            <a:chOff x="6983413" y="0"/>
            <a:chExt cx="2190482" cy="720725"/>
          </a:xfrm>
        </p:grpSpPr>
        <p:grpSp>
          <p:nvGrpSpPr>
            <p:cNvPr id="14" name="Group 4"/>
            <p:cNvGrpSpPr>
              <a:grpSpLocks noChangeAspect="1"/>
            </p:cNvGrpSpPr>
            <p:nvPr/>
          </p:nvGrpSpPr>
          <p:grpSpPr bwMode="auto">
            <a:xfrm>
              <a:off x="6983413" y="0"/>
              <a:ext cx="2160587" cy="720725"/>
              <a:chOff x="4399" y="0"/>
              <a:chExt cx="1361" cy="454"/>
            </a:xfrm>
          </p:grpSpPr>
          <p:sp>
            <p:nvSpPr>
              <p:cNvPr id="16" name="AutoShape 3"/>
              <p:cNvSpPr>
                <a:spLocks noChangeAspect="1" noChangeArrowheads="1" noTextEdit="1"/>
              </p:cNvSpPr>
              <p:nvPr/>
            </p:nvSpPr>
            <p:spPr bwMode="auto">
              <a:xfrm>
                <a:off x="4399" y="0"/>
                <a:ext cx="1361"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pic>
            <p:nvPicPr>
              <p:cNvPr id="17"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9" y="4"/>
                <a:ext cx="681"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 name="Imag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3706" y="3176"/>
              <a:ext cx="1110189" cy="715991"/>
            </a:xfrm>
            <a:prstGeom prst="rect">
              <a:avLst/>
            </a:prstGeom>
          </p:spPr>
        </p:pic>
      </p:grpSp>
      <p:sp>
        <p:nvSpPr>
          <p:cNvPr id="19" name="ZoneTexte 18"/>
          <p:cNvSpPr txBox="1"/>
          <p:nvPr/>
        </p:nvSpPr>
        <p:spPr>
          <a:xfrm>
            <a:off x="2195736" y="-66293"/>
            <a:ext cx="4787677" cy="830997"/>
          </a:xfrm>
          <a:prstGeom prst="rect">
            <a:avLst/>
          </a:prstGeom>
          <a:noFill/>
        </p:spPr>
        <p:txBody>
          <a:bodyPr wrap="square" rtlCol="0">
            <a:spAutoFit/>
          </a:bodyPr>
          <a:lstStyle/>
          <a:p>
            <a:pPr defTabSz="363538">
              <a:tabLst>
                <a:tab pos="903288" algn="l"/>
                <a:tab pos="1077913" algn="l"/>
              </a:tabLst>
            </a:pPr>
            <a:r>
              <a:rPr lang="fr-FR" sz="2400" b="1" cap="small" dirty="0">
                <a:solidFill>
                  <a:srgbClr val="FFFFFF"/>
                </a:solidFill>
              </a:rPr>
              <a:t>Théorie du changement et Leadership</a:t>
            </a:r>
          </a:p>
        </p:txBody>
      </p:sp>
      <p:pic>
        <p:nvPicPr>
          <p:cNvPr id="10" name="Image 9"/>
          <p:cNvPicPr>
            <a:picLocks noChangeAspect="1"/>
          </p:cNvPicPr>
          <p:nvPr/>
        </p:nvPicPr>
        <p:blipFill rotWithShape="1">
          <a:blip r:embed="rId5"/>
          <a:srcRect l="6362" r="5478" b="9335"/>
          <a:stretch/>
        </p:blipFill>
        <p:spPr>
          <a:xfrm>
            <a:off x="1259632" y="830997"/>
            <a:ext cx="7580643" cy="5548328"/>
          </a:xfrm>
          <a:prstGeom prst="rect">
            <a:avLst/>
          </a:prstGeom>
        </p:spPr>
      </p:pic>
      <p:sp>
        <p:nvSpPr>
          <p:cNvPr id="11" name="ZoneTexte 10"/>
          <p:cNvSpPr txBox="1"/>
          <p:nvPr/>
        </p:nvSpPr>
        <p:spPr>
          <a:xfrm>
            <a:off x="336302" y="1268760"/>
            <a:ext cx="923330" cy="5040560"/>
          </a:xfrm>
          <a:prstGeom prst="rect">
            <a:avLst/>
          </a:prstGeom>
          <a:noFill/>
        </p:spPr>
        <p:txBody>
          <a:bodyPr vert="vert" wrap="square" rtlCol="0">
            <a:spAutoFit/>
          </a:bodyPr>
          <a:lstStyle/>
          <a:p>
            <a:pPr algn="ctr"/>
            <a:r>
              <a:rPr lang="fr-FR" sz="1600" b="1" dirty="0"/>
              <a:t>Théorie du changement pour soutenir le leadership en nutrition</a:t>
            </a:r>
          </a:p>
          <a:p>
            <a:r>
              <a:rPr lang="fr-FR" sz="1600" dirty="0"/>
              <a:t> </a:t>
            </a:r>
          </a:p>
        </p:txBody>
      </p:sp>
      <p:sp>
        <p:nvSpPr>
          <p:cNvPr id="13" name="ZoneTexte 12"/>
          <p:cNvSpPr txBox="1"/>
          <p:nvPr/>
        </p:nvSpPr>
        <p:spPr>
          <a:xfrm>
            <a:off x="8678446" y="1268760"/>
            <a:ext cx="338554" cy="4607876"/>
          </a:xfrm>
          <a:prstGeom prst="rect">
            <a:avLst/>
          </a:prstGeom>
          <a:noFill/>
        </p:spPr>
        <p:txBody>
          <a:bodyPr vert="vert" wrap="square" rtlCol="0">
            <a:spAutoFit/>
          </a:bodyPr>
          <a:lstStyle/>
          <a:p>
            <a:pPr algn="r"/>
            <a:endParaRPr lang="fr-FR" sz="1000" dirty="0"/>
          </a:p>
        </p:txBody>
      </p:sp>
      <p:sp>
        <p:nvSpPr>
          <p:cNvPr id="2" name="Rectangle 1"/>
          <p:cNvSpPr/>
          <p:nvPr/>
        </p:nvSpPr>
        <p:spPr>
          <a:xfrm>
            <a:off x="-540568" y="6451778"/>
            <a:ext cx="4572000" cy="307777"/>
          </a:xfrm>
          <a:prstGeom prst="rect">
            <a:avLst/>
          </a:prstGeom>
        </p:spPr>
        <p:txBody>
          <a:bodyPr>
            <a:spAutoFit/>
          </a:bodyPr>
          <a:lstStyle/>
          <a:p>
            <a:pPr algn="r"/>
            <a:r>
              <a:rPr lang="fr-FR" sz="1400" b="1" dirty="0"/>
              <a:t>Source</a:t>
            </a:r>
            <a:r>
              <a:rPr lang="fr-FR" sz="1400" dirty="0"/>
              <a:t>: Mouvement SUN (</a:t>
            </a:r>
            <a:r>
              <a:rPr lang="fr-FR" sz="1400" dirty="0" err="1"/>
              <a:t>Scaling</a:t>
            </a:r>
            <a:r>
              <a:rPr lang="fr-FR" sz="1400" dirty="0"/>
              <a:t> Up Nutrition)</a:t>
            </a:r>
          </a:p>
        </p:txBody>
      </p:sp>
    </p:spTree>
    <p:extLst>
      <p:ext uri="{BB962C8B-B14F-4D97-AF65-F5344CB8AC3E}">
        <p14:creationId xmlns:p14="http://schemas.microsoft.com/office/powerpoint/2010/main" val="1884379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randombar(horizontal)">
                                      <p:cBhvr>
                                        <p:cTn id="11" dur="500"/>
                                        <p:tgtEl>
                                          <p:spTgt spid="19"/>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dissolve">
                                      <p:cBhvr>
                                        <p:cTn id="15" dur="500"/>
                                        <p:tgtEl>
                                          <p:spTgt spid="10"/>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arn(inVertical)">
                                      <p:cBhvr>
                                        <p:cTn id="19" dur="500"/>
                                        <p:tgtEl>
                                          <p:spTgt spid="11"/>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barn(inVertical)">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1" grpId="0"/>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02C702AE-1502-43AE-8DBA-2BCAD3408EF2}" type="slidenum">
              <a:rPr lang="fr-FR" smtClean="0">
                <a:latin typeface="+mj-lt"/>
              </a:rPr>
              <a:pPr/>
              <a:t>14</a:t>
            </a:fld>
            <a:endParaRPr lang="fr-FR">
              <a:latin typeface="+mj-lt"/>
            </a:endParaRPr>
          </a:p>
        </p:txBody>
      </p:sp>
      <p:sp>
        <p:nvSpPr>
          <p:cNvPr id="7" name="Espace réservé du numéro de diapositive 3">
            <a:extLst>
              <a:ext uri="{FF2B5EF4-FFF2-40B4-BE49-F238E27FC236}">
                <a16:creationId xmlns="" xmlns:a16="http://schemas.microsoft.com/office/drawing/2014/main" id="{BC6DABDC-D11D-4D1A-8A6B-2B1A7884AB07}"/>
              </a:ext>
            </a:extLst>
          </p:cNvPr>
          <p:cNvSpPr txBox="1">
            <a:spLocks/>
          </p:cNvSpPr>
          <p:nvPr/>
        </p:nvSpPr>
        <p:spPr>
          <a:xfrm>
            <a:off x="8388424" y="6453336"/>
            <a:ext cx="621432"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2C702AE-1502-43AE-8DBA-2BCAD3408EF2}" type="slidenum">
              <a:rPr lang="fr-FR" smtClean="0">
                <a:latin typeface="+mj-lt"/>
              </a:rPr>
              <a:pPr/>
              <a:t>14</a:t>
            </a:fld>
            <a:endParaRPr lang="fr-FR">
              <a:latin typeface="+mj-lt"/>
            </a:endParaRPr>
          </a:p>
        </p:txBody>
      </p:sp>
      <p:grpSp>
        <p:nvGrpSpPr>
          <p:cNvPr id="12" name="Groupe 11"/>
          <p:cNvGrpSpPr/>
          <p:nvPr/>
        </p:nvGrpSpPr>
        <p:grpSpPr>
          <a:xfrm>
            <a:off x="6983413" y="0"/>
            <a:ext cx="2190482" cy="720725"/>
            <a:chOff x="6983413" y="0"/>
            <a:chExt cx="2190482" cy="720725"/>
          </a:xfrm>
        </p:grpSpPr>
        <p:grpSp>
          <p:nvGrpSpPr>
            <p:cNvPr id="14" name="Group 4"/>
            <p:cNvGrpSpPr>
              <a:grpSpLocks noChangeAspect="1"/>
            </p:cNvGrpSpPr>
            <p:nvPr/>
          </p:nvGrpSpPr>
          <p:grpSpPr bwMode="auto">
            <a:xfrm>
              <a:off x="6983413" y="0"/>
              <a:ext cx="2160587" cy="720725"/>
              <a:chOff x="4399" y="0"/>
              <a:chExt cx="1361" cy="454"/>
            </a:xfrm>
          </p:grpSpPr>
          <p:sp>
            <p:nvSpPr>
              <p:cNvPr id="16" name="AutoShape 3"/>
              <p:cNvSpPr>
                <a:spLocks noChangeAspect="1" noChangeArrowheads="1" noTextEdit="1"/>
              </p:cNvSpPr>
              <p:nvPr/>
            </p:nvSpPr>
            <p:spPr bwMode="auto">
              <a:xfrm>
                <a:off x="4399" y="0"/>
                <a:ext cx="1361"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pic>
            <p:nvPicPr>
              <p:cNvPr id="17"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9" y="4"/>
                <a:ext cx="681"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 name="Imag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3706" y="3176"/>
              <a:ext cx="1110189" cy="715991"/>
            </a:xfrm>
            <a:prstGeom prst="rect">
              <a:avLst/>
            </a:prstGeom>
          </p:spPr>
        </p:pic>
      </p:grpSp>
      <p:sp>
        <p:nvSpPr>
          <p:cNvPr id="19" name="ZoneTexte 18"/>
          <p:cNvSpPr txBox="1"/>
          <p:nvPr/>
        </p:nvSpPr>
        <p:spPr>
          <a:xfrm>
            <a:off x="2195736" y="-66293"/>
            <a:ext cx="4787677" cy="830997"/>
          </a:xfrm>
          <a:prstGeom prst="rect">
            <a:avLst/>
          </a:prstGeom>
          <a:noFill/>
        </p:spPr>
        <p:txBody>
          <a:bodyPr wrap="square" rtlCol="0">
            <a:spAutoFit/>
          </a:bodyPr>
          <a:lstStyle/>
          <a:p>
            <a:pPr defTabSz="363538">
              <a:tabLst>
                <a:tab pos="903288" algn="l"/>
                <a:tab pos="1077913" algn="l"/>
              </a:tabLst>
            </a:pPr>
            <a:r>
              <a:rPr lang="fr-FR" sz="2400" b="1" cap="small" dirty="0" smtClean="0">
                <a:solidFill>
                  <a:srgbClr val="FFFFFF"/>
                </a:solidFill>
              </a:rPr>
              <a:t>Gouvernance </a:t>
            </a:r>
            <a:r>
              <a:rPr lang="fr-FR" sz="2400" b="1" cap="small" dirty="0">
                <a:solidFill>
                  <a:srgbClr val="FFFFFF"/>
                </a:solidFill>
              </a:rPr>
              <a:t>au Service de la Nutrition </a:t>
            </a:r>
          </a:p>
        </p:txBody>
      </p:sp>
      <p:sp>
        <p:nvSpPr>
          <p:cNvPr id="10" name="ZoneTexte 1"/>
          <p:cNvSpPr txBox="1"/>
          <p:nvPr/>
        </p:nvSpPr>
        <p:spPr>
          <a:xfrm>
            <a:off x="4663725" y="1221211"/>
            <a:ext cx="4013204" cy="3170099"/>
          </a:xfrm>
          <a:prstGeom prst="rect">
            <a:avLst/>
          </a:prstGeom>
          <a:noFill/>
        </p:spPr>
        <p:txBody>
          <a:bodyPr wrap="square" rtlCol="0">
            <a:spAutoFit/>
          </a:bodyPr>
          <a:lstStyle/>
          <a:p>
            <a:pPr lvl="0"/>
            <a:r>
              <a:rPr lang="fr-FR" sz="4000" dirty="0">
                <a:solidFill>
                  <a:schemeClr val="accent1"/>
                </a:solidFill>
                <a:cs typeface="Arial" panose="020B0604020202020204" pitchFamily="34" charset="0"/>
              </a:rPr>
              <a:t>La Politique Nationale de Sécurité Nutritionnelle </a:t>
            </a:r>
            <a:r>
              <a:rPr lang="fr-FR" sz="4000" dirty="0" err="1">
                <a:solidFill>
                  <a:schemeClr val="accent1"/>
                </a:solidFill>
                <a:cs typeface="Arial" panose="020B0604020202020204" pitchFamily="34" charset="0"/>
              </a:rPr>
              <a:t>PNSN</a:t>
            </a:r>
            <a:r>
              <a:rPr lang="fr-FR" sz="4000" dirty="0">
                <a:solidFill>
                  <a:schemeClr val="accent1"/>
                </a:solidFill>
                <a:cs typeface="Arial" panose="020B0604020202020204" pitchFamily="34" charset="0"/>
              </a:rPr>
              <a:t> </a:t>
            </a:r>
            <a:r>
              <a:rPr lang="fr-FR" sz="4000" dirty="0" smtClean="0">
                <a:solidFill>
                  <a:schemeClr val="accent1"/>
                </a:solidFill>
                <a:cs typeface="Arial" panose="020B0604020202020204" pitchFamily="34" charset="0"/>
              </a:rPr>
              <a:t>2017-2025</a:t>
            </a:r>
            <a:endParaRPr lang="fr-FR" sz="4000" dirty="0">
              <a:solidFill>
                <a:schemeClr val="accent1"/>
              </a:solidFill>
              <a:cs typeface="Arial" panose="020B0604020202020204" pitchFamily="34" charset="0"/>
            </a:endParaRPr>
          </a:p>
        </p:txBody>
      </p:sp>
      <p:pic>
        <p:nvPicPr>
          <p:cNvPr id="2" name="Imag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327" y="1052736"/>
            <a:ext cx="4634398" cy="2837300"/>
          </a:xfrm>
          <a:prstGeom prst="rect">
            <a:avLst/>
          </a:prstGeom>
        </p:spPr>
      </p:pic>
      <p:sp>
        <p:nvSpPr>
          <p:cNvPr id="3" name="Rectangle 2"/>
          <p:cNvSpPr/>
          <p:nvPr/>
        </p:nvSpPr>
        <p:spPr>
          <a:xfrm>
            <a:off x="474161" y="4803839"/>
            <a:ext cx="7914263" cy="1323439"/>
          </a:xfrm>
          <a:prstGeom prst="rect">
            <a:avLst/>
          </a:prstGeom>
        </p:spPr>
        <p:txBody>
          <a:bodyPr wrap="square">
            <a:spAutoFit/>
          </a:bodyPr>
          <a:lstStyle/>
          <a:p>
            <a:pPr lvl="0"/>
            <a:r>
              <a:rPr lang="fr-FR" sz="4000" dirty="0" smtClean="0">
                <a:solidFill>
                  <a:schemeClr val="accent6">
                    <a:lumMod val="50000"/>
                  </a:schemeClr>
                </a:solidFill>
                <a:cs typeface="Arial" panose="020B0604020202020204" pitchFamily="34" charset="0"/>
              </a:rPr>
              <a:t>… au </a:t>
            </a:r>
            <a:r>
              <a:rPr lang="fr-FR" sz="4000" dirty="0">
                <a:solidFill>
                  <a:schemeClr val="accent6">
                    <a:lumMod val="50000"/>
                  </a:schemeClr>
                </a:solidFill>
                <a:cs typeface="Arial" panose="020B0604020202020204" pitchFamily="34" charset="0"/>
              </a:rPr>
              <a:t>centre de la Gouvernance de la nutrition au Niger </a:t>
            </a:r>
          </a:p>
        </p:txBody>
      </p:sp>
    </p:spTree>
    <p:extLst>
      <p:ext uri="{BB962C8B-B14F-4D97-AF65-F5344CB8AC3E}">
        <p14:creationId xmlns:p14="http://schemas.microsoft.com/office/powerpoint/2010/main" val="214429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randombar(horizontal)">
                                      <p:cBhvr>
                                        <p:cTn id="11" dur="500"/>
                                        <p:tgtEl>
                                          <p:spTgt spid="19"/>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dissolve">
                                      <p:cBhvr>
                                        <p:cTn id="15" dur="500"/>
                                        <p:tgtEl>
                                          <p:spTgt spid="2"/>
                                        </p:tgtEl>
                                      </p:cBhvr>
                                    </p:animEffect>
                                  </p:childTnLst>
                                </p:cTn>
                              </p:par>
                            </p:childTnLst>
                          </p:cTn>
                        </p:par>
                        <p:par>
                          <p:cTn id="16" fill="hold">
                            <p:stCondLst>
                              <p:cond delay="1500"/>
                            </p:stCondLst>
                            <p:childTnLst>
                              <p:par>
                                <p:cTn id="17" presetID="14" presetClass="entr" presetSubtype="1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randombar(horizontal)">
                                      <p:cBhvr>
                                        <p:cTn id="19" dur="500"/>
                                        <p:tgtEl>
                                          <p:spTgt spid="10"/>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0"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02C702AE-1502-43AE-8DBA-2BCAD3408EF2}" type="slidenum">
              <a:rPr lang="fr-FR" smtClean="0">
                <a:latin typeface="+mj-lt"/>
              </a:rPr>
              <a:pPr/>
              <a:t>15</a:t>
            </a:fld>
            <a:endParaRPr lang="fr-FR">
              <a:latin typeface="+mj-lt"/>
            </a:endParaRPr>
          </a:p>
        </p:txBody>
      </p:sp>
      <p:sp>
        <p:nvSpPr>
          <p:cNvPr id="7" name="Espace réservé du numéro de diapositive 3">
            <a:extLst>
              <a:ext uri="{FF2B5EF4-FFF2-40B4-BE49-F238E27FC236}">
                <a16:creationId xmlns="" xmlns:a16="http://schemas.microsoft.com/office/drawing/2014/main" id="{BC6DABDC-D11D-4D1A-8A6B-2B1A7884AB07}"/>
              </a:ext>
            </a:extLst>
          </p:cNvPr>
          <p:cNvSpPr txBox="1">
            <a:spLocks/>
          </p:cNvSpPr>
          <p:nvPr/>
        </p:nvSpPr>
        <p:spPr>
          <a:xfrm>
            <a:off x="8388424" y="6453336"/>
            <a:ext cx="621432"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2C702AE-1502-43AE-8DBA-2BCAD3408EF2}" type="slidenum">
              <a:rPr lang="fr-FR" smtClean="0">
                <a:latin typeface="+mj-lt"/>
              </a:rPr>
              <a:pPr/>
              <a:t>15</a:t>
            </a:fld>
            <a:endParaRPr lang="fr-FR">
              <a:latin typeface="+mj-lt"/>
            </a:endParaRPr>
          </a:p>
        </p:txBody>
      </p:sp>
      <p:grpSp>
        <p:nvGrpSpPr>
          <p:cNvPr id="12" name="Groupe 11"/>
          <p:cNvGrpSpPr/>
          <p:nvPr/>
        </p:nvGrpSpPr>
        <p:grpSpPr>
          <a:xfrm>
            <a:off x="6983413" y="0"/>
            <a:ext cx="2190482" cy="720725"/>
            <a:chOff x="6983413" y="0"/>
            <a:chExt cx="2190482" cy="720725"/>
          </a:xfrm>
        </p:grpSpPr>
        <p:grpSp>
          <p:nvGrpSpPr>
            <p:cNvPr id="14" name="Group 4"/>
            <p:cNvGrpSpPr>
              <a:grpSpLocks noChangeAspect="1"/>
            </p:cNvGrpSpPr>
            <p:nvPr/>
          </p:nvGrpSpPr>
          <p:grpSpPr bwMode="auto">
            <a:xfrm>
              <a:off x="6983413" y="0"/>
              <a:ext cx="2160587" cy="720725"/>
              <a:chOff x="4399" y="0"/>
              <a:chExt cx="1361" cy="454"/>
            </a:xfrm>
          </p:grpSpPr>
          <p:sp>
            <p:nvSpPr>
              <p:cNvPr id="16" name="AutoShape 3"/>
              <p:cNvSpPr>
                <a:spLocks noChangeAspect="1" noChangeArrowheads="1" noTextEdit="1"/>
              </p:cNvSpPr>
              <p:nvPr/>
            </p:nvSpPr>
            <p:spPr bwMode="auto">
              <a:xfrm>
                <a:off x="4399" y="0"/>
                <a:ext cx="1361"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pic>
            <p:nvPicPr>
              <p:cNvPr id="17"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9" y="4"/>
                <a:ext cx="681"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 name="Imag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3706" y="3176"/>
              <a:ext cx="1110189" cy="715991"/>
            </a:xfrm>
            <a:prstGeom prst="rect">
              <a:avLst/>
            </a:prstGeom>
          </p:spPr>
        </p:pic>
      </p:grpSp>
      <p:sp>
        <p:nvSpPr>
          <p:cNvPr id="19" name="ZoneTexte 18"/>
          <p:cNvSpPr txBox="1"/>
          <p:nvPr/>
        </p:nvSpPr>
        <p:spPr>
          <a:xfrm>
            <a:off x="2195736" y="-27384"/>
            <a:ext cx="4787677" cy="830997"/>
          </a:xfrm>
          <a:prstGeom prst="rect">
            <a:avLst/>
          </a:prstGeom>
          <a:noFill/>
        </p:spPr>
        <p:txBody>
          <a:bodyPr wrap="square" rtlCol="0">
            <a:spAutoFit/>
          </a:bodyPr>
          <a:lstStyle/>
          <a:p>
            <a:pPr defTabSz="363538">
              <a:tabLst>
                <a:tab pos="903288" algn="l"/>
                <a:tab pos="1077913" algn="l"/>
              </a:tabLst>
            </a:pPr>
            <a:r>
              <a:rPr lang="fr-FR" sz="2400" b="1" cap="small" dirty="0">
                <a:solidFill>
                  <a:srgbClr val="FFFFFF"/>
                </a:solidFill>
              </a:rPr>
              <a:t>Gouvernance au Service de la Nutrition </a:t>
            </a:r>
          </a:p>
        </p:txBody>
      </p:sp>
      <p:pic>
        <p:nvPicPr>
          <p:cNvPr id="2" name="Imag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7544" y="616099"/>
            <a:ext cx="8335853" cy="5711119"/>
          </a:xfrm>
          <a:prstGeom prst="rect">
            <a:avLst/>
          </a:prstGeom>
        </p:spPr>
      </p:pic>
    </p:spTree>
    <p:extLst>
      <p:ext uri="{BB962C8B-B14F-4D97-AF65-F5344CB8AC3E}">
        <p14:creationId xmlns:p14="http://schemas.microsoft.com/office/powerpoint/2010/main" val="2071502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randombar(horizontal)">
                                      <p:cBhvr>
                                        <p:cTn id="11" dur="500"/>
                                        <p:tgtEl>
                                          <p:spTgt spid="19"/>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dissolv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02C702AE-1502-43AE-8DBA-2BCAD3408EF2}" type="slidenum">
              <a:rPr lang="fr-FR" smtClean="0">
                <a:latin typeface="+mj-lt"/>
              </a:rPr>
              <a:pPr/>
              <a:t>16</a:t>
            </a:fld>
            <a:endParaRPr lang="fr-FR">
              <a:latin typeface="+mj-lt"/>
            </a:endParaRPr>
          </a:p>
        </p:txBody>
      </p:sp>
      <p:sp>
        <p:nvSpPr>
          <p:cNvPr id="7" name="Espace réservé du numéro de diapositive 3">
            <a:extLst>
              <a:ext uri="{FF2B5EF4-FFF2-40B4-BE49-F238E27FC236}">
                <a16:creationId xmlns="" xmlns:a16="http://schemas.microsoft.com/office/drawing/2014/main" id="{BC6DABDC-D11D-4D1A-8A6B-2B1A7884AB07}"/>
              </a:ext>
            </a:extLst>
          </p:cNvPr>
          <p:cNvSpPr txBox="1">
            <a:spLocks/>
          </p:cNvSpPr>
          <p:nvPr/>
        </p:nvSpPr>
        <p:spPr>
          <a:xfrm>
            <a:off x="8388424" y="6453336"/>
            <a:ext cx="621432"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2C702AE-1502-43AE-8DBA-2BCAD3408EF2}" type="slidenum">
              <a:rPr lang="fr-FR" smtClean="0">
                <a:latin typeface="+mj-lt"/>
              </a:rPr>
              <a:pPr/>
              <a:t>16</a:t>
            </a:fld>
            <a:endParaRPr lang="fr-FR">
              <a:latin typeface="+mj-lt"/>
            </a:endParaRPr>
          </a:p>
        </p:txBody>
      </p:sp>
      <p:grpSp>
        <p:nvGrpSpPr>
          <p:cNvPr id="12" name="Groupe 11"/>
          <p:cNvGrpSpPr/>
          <p:nvPr/>
        </p:nvGrpSpPr>
        <p:grpSpPr>
          <a:xfrm>
            <a:off x="6983413" y="0"/>
            <a:ext cx="2190482" cy="720725"/>
            <a:chOff x="6983413" y="0"/>
            <a:chExt cx="2190482" cy="720725"/>
          </a:xfrm>
        </p:grpSpPr>
        <p:grpSp>
          <p:nvGrpSpPr>
            <p:cNvPr id="14" name="Group 4"/>
            <p:cNvGrpSpPr>
              <a:grpSpLocks noChangeAspect="1"/>
            </p:cNvGrpSpPr>
            <p:nvPr/>
          </p:nvGrpSpPr>
          <p:grpSpPr bwMode="auto">
            <a:xfrm>
              <a:off x="6983413" y="0"/>
              <a:ext cx="2160587" cy="720725"/>
              <a:chOff x="4399" y="0"/>
              <a:chExt cx="1361" cy="454"/>
            </a:xfrm>
          </p:grpSpPr>
          <p:sp>
            <p:nvSpPr>
              <p:cNvPr id="16" name="AutoShape 3"/>
              <p:cNvSpPr>
                <a:spLocks noChangeAspect="1" noChangeArrowheads="1" noTextEdit="1"/>
              </p:cNvSpPr>
              <p:nvPr/>
            </p:nvSpPr>
            <p:spPr bwMode="auto">
              <a:xfrm>
                <a:off x="4399" y="0"/>
                <a:ext cx="1361"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pic>
            <p:nvPicPr>
              <p:cNvPr id="17"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9" y="4"/>
                <a:ext cx="681"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 name="Imag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3706" y="3176"/>
              <a:ext cx="1110189" cy="715991"/>
            </a:xfrm>
            <a:prstGeom prst="rect">
              <a:avLst/>
            </a:prstGeom>
          </p:spPr>
        </p:pic>
      </p:grpSp>
      <p:sp>
        <p:nvSpPr>
          <p:cNvPr id="19" name="ZoneTexte 18"/>
          <p:cNvSpPr txBox="1"/>
          <p:nvPr/>
        </p:nvSpPr>
        <p:spPr>
          <a:xfrm>
            <a:off x="2195736" y="-66293"/>
            <a:ext cx="4787677" cy="830997"/>
          </a:xfrm>
          <a:prstGeom prst="rect">
            <a:avLst/>
          </a:prstGeom>
          <a:noFill/>
        </p:spPr>
        <p:txBody>
          <a:bodyPr wrap="square" rtlCol="0">
            <a:spAutoFit/>
          </a:bodyPr>
          <a:lstStyle/>
          <a:p>
            <a:pPr defTabSz="363538">
              <a:tabLst>
                <a:tab pos="903288" algn="l"/>
                <a:tab pos="1077913" algn="l"/>
              </a:tabLst>
            </a:pPr>
            <a:r>
              <a:rPr lang="fr-FR" sz="2400" b="1" cap="small" dirty="0">
                <a:solidFill>
                  <a:srgbClr val="FFFFFF"/>
                </a:solidFill>
              </a:rPr>
              <a:t>Gouvernance au Service de la Nutrition </a:t>
            </a:r>
          </a:p>
        </p:txBody>
      </p:sp>
      <p:sp>
        <p:nvSpPr>
          <p:cNvPr id="11" name="ZoneTexte 1"/>
          <p:cNvSpPr txBox="1"/>
          <p:nvPr/>
        </p:nvSpPr>
        <p:spPr>
          <a:xfrm>
            <a:off x="307643" y="1267536"/>
            <a:ext cx="7740352" cy="3785652"/>
          </a:xfrm>
          <a:prstGeom prst="rect">
            <a:avLst/>
          </a:prstGeom>
          <a:noFill/>
        </p:spPr>
        <p:txBody>
          <a:bodyPr wrap="square" rtlCol="0">
            <a:spAutoFit/>
          </a:bodyPr>
          <a:lstStyle/>
          <a:p>
            <a:pPr lvl="0"/>
            <a:r>
              <a:rPr lang="fr-FR" sz="4000" dirty="0">
                <a:solidFill>
                  <a:schemeClr val="accent4">
                    <a:lumMod val="50000"/>
                  </a:schemeClr>
                </a:solidFill>
                <a:cs typeface="Arial" panose="020B0604020202020204" pitchFamily="34" charset="0"/>
              </a:rPr>
              <a:t>Une innovation majeure, le premier engagement de la PNSN 2017-2025  porte sur la </a:t>
            </a:r>
            <a:r>
              <a:rPr lang="fr-FR" sz="4000" b="1" dirty="0">
                <a:solidFill>
                  <a:schemeClr val="accent6">
                    <a:lumMod val="50000"/>
                  </a:schemeClr>
                </a:solidFill>
                <a:cs typeface="Arial" panose="020B0604020202020204" pitchFamily="34" charset="0"/>
              </a:rPr>
              <a:t>gouvernance et la création d’un environnement </a:t>
            </a:r>
            <a:endParaRPr lang="fr-FR" sz="4000" b="1" dirty="0" smtClean="0">
              <a:solidFill>
                <a:schemeClr val="accent6">
                  <a:lumMod val="50000"/>
                </a:schemeClr>
              </a:solidFill>
              <a:cs typeface="Arial" panose="020B0604020202020204" pitchFamily="34" charset="0"/>
            </a:endParaRPr>
          </a:p>
          <a:p>
            <a:pPr lvl="0"/>
            <a:r>
              <a:rPr lang="fr-FR" sz="4000" b="1" dirty="0" smtClean="0">
                <a:solidFill>
                  <a:schemeClr val="accent6">
                    <a:lumMod val="50000"/>
                  </a:schemeClr>
                </a:solidFill>
                <a:cs typeface="Arial" panose="020B0604020202020204" pitchFamily="34" charset="0"/>
              </a:rPr>
              <a:t>favorable </a:t>
            </a:r>
            <a:r>
              <a:rPr lang="fr-FR" sz="4000" b="1" dirty="0">
                <a:solidFill>
                  <a:schemeClr val="accent6">
                    <a:lumMod val="50000"/>
                  </a:schemeClr>
                </a:solidFill>
                <a:cs typeface="Arial" panose="020B0604020202020204" pitchFamily="34" charset="0"/>
              </a:rPr>
              <a:t>a la nutrition</a:t>
            </a:r>
          </a:p>
        </p:txBody>
      </p:sp>
      <p:pic>
        <p:nvPicPr>
          <p:cNvPr id="2" name="Imag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84168" y="3573016"/>
            <a:ext cx="2606021" cy="2555663"/>
          </a:xfrm>
          <a:prstGeom prst="rect">
            <a:avLst/>
          </a:prstGeom>
        </p:spPr>
      </p:pic>
    </p:spTree>
    <p:extLst>
      <p:ext uri="{BB962C8B-B14F-4D97-AF65-F5344CB8AC3E}">
        <p14:creationId xmlns:p14="http://schemas.microsoft.com/office/powerpoint/2010/main" val="2768158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randombar(horizontal)">
                                      <p:cBhvr>
                                        <p:cTn id="11" dur="500"/>
                                        <p:tgtEl>
                                          <p:spTgt spid="19"/>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randombar(horizontal)">
                                      <p:cBhvr>
                                        <p:cTn id="15" dur="500"/>
                                        <p:tgtEl>
                                          <p:spTgt spid="2"/>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1">
                                            <p:txEl>
                                              <p:pRg st="0" end="0"/>
                                            </p:txEl>
                                          </p:spTgt>
                                        </p:tgtEl>
                                        <p:attrNameLst>
                                          <p:attrName>style.visibility</p:attrName>
                                        </p:attrNameLst>
                                      </p:cBhvr>
                                      <p:to>
                                        <p:strVal val="visible"/>
                                      </p:to>
                                    </p:set>
                                    <p:animEffect transition="in" filter="wipe(left)">
                                      <p:cBhvr>
                                        <p:cTn id="19" dur="500"/>
                                        <p:tgtEl>
                                          <p:spTgt spid="11">
                                            <p:txEl>
                                              <p:pRg st="0" end="0"/>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1">
                                            <p:txEl>
                                              <p:pRg st="1" end="1"/>
                                            </p:txEl>
                                          </p:spTgt>
                                        </p:tgtEl>
                                        <p:attrNameLst>
                                          <p:attrName>style.visibility</p:attrName>
                                        </p:attrNameLst>
                                      </p:cBhvr>
                                      <p:to>
                                        <p:strVal val="visible"/>
                                      </p:to>
                                    </p:set>
                                    <p:animEffect transition="in" filter="wipe(left)">
                                      <p:cBhvr>
                                        <p:cTn id="23"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02C702AE-1502-43AE-8DBA-2BCAD3408EF2}" type="slidenum">
              <a:rPr lang="fr-FR" smtClean="0">
                <a:latin typeface="+mj-lt"/>
              </a:rPr>
              <a:pPr/>
              <a:t>17</a:t>
            </a:fld>
            <a:endParaRPr lang="fr-FR">
              <a:latin typeface="+mj-lt"/>
            </a:endParaRPr>
          </a:p>
        </p:txBody>
      </p:sp>
      <p:sp>
        <p:nvSpPr>
          <p:cNvPr id="7" name="Espace réservé du numéro de diapositive 3">
            <a:extLst>
              <a:ext uri="{FF2B5EF4-FFF2-40B4-BE49-F238E27FC236}">
                <a16:creationId xmlns="" xmlns:a16="http://schemas.microsoft.com/office/drawing/2014/main" id="{BC6DABDC-D11D-4D1A-8A6B-2B1A7884AB07}"/>
              </a:ext>
            </a:extLst>
          </p:cNvPr>
          <p:cNvSpPr txBox="1">
            <a:spLocks/>
          </p:cNvSpPr>
          <p:nvPr/>
        </p:nvSpPr>
        <p:spPr>
          <a:xfrm>
            <a:off x="8388424" y="6453336"/>
            <a:ext cx="621432"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2C702AE-1502-43AE-8DBA-2BCAD3408EF2}" type="slidenum">
              <a:rPr lang="fr-FR" smtClean="0">
                <a:latin typeface="+mj-lt"/>
              </a:rPr>
              <a:pPr/>
              <a:t>17</a:t>
            </a:fld>
            <a:endParaRPr lang="fr-FR">
              <a:latin typeface="+mj-lt"/>
            </a:endParaRPr>
          </a:p>
        </p:txBody>
      </p:sp>
      <p:grpSp>
        <p:nvGrpSpPr>
          <p:cNvPr id="12" name="Groupe 11"/>
          <p:cNvGrpSpPr/>
          <p:nvPr/>
        </p:nvGrpSpPr>
        <p:grpSpPr>
          <a:xfrm>
            <a:off x="6983413" y="0"/>
            <a:ext cx="2190482" cy="720725"/>
            <a:chOff x="6983413" y="0"/>
            <a:chExt cx="2190482" cy="720725"/>
          </a:xfrm>
        </p:grpSpPr>
        <p:grpSp>
          <p:nvGrpSpPr>
            <p:cNvPr id="14" name="Group 4"/>
            <p:cNvGrpSpPr>
              <a:grpSpLocks noChangeAspect="1"/>
            </p:cNvGrpSpPr>
            <p:nvPr/>
          </p:nvGrpSpPr>
          <p:grpSpPr bwMode="auto">
            <a:xfrm>
              <a:off x="6983413" y="0"/>
              <a:ext cx="2160587" cy="720725"/>
              <a:chOff x="4399" y="0"/>
              <a:chExt cx="1361" cy="454"/>
            </a:xfrm>
          </p:grpSpPr>
          <p:sp>
            <p:nvSpPr>
              <p:cNvPr id="16" name="AutoShape 3"/>
              <p:cNvSpPr>
                <a:spLocks noChangeAspect="1" noChangeArrowheads="1" noTextEdit="1"/>
              </p:cNvSpPr>
              <p:nvPr/>
            </p:nvSpPr>
            <p:spPr bwMode="auto">
              <a:xfrm>
                <a:off x="4399" y="0"/>
                <a:ext cx="1361"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pic>
            <p:nvPicPr>
              <p:cNvPr id="17"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9" y="4"/>
                <a:ext cx="681"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 name="Imag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3706" y="3176"/>
              <a:ext cx="1110189" cy="715991"/>
            </a:xfrm>
            <a:prstGeom prst="rect">
              <a:avLst/>
            </a:prstGeom>
          </p:spPr>
        </p:pic>
      </p:grpSp>
      <p:sp>
        <p:nvSpPr>
          <p:cNvPr id="19" name="ZoneTexte 18"/>
          <p:cNvSpPr txBox="1"/>
          <p:nvPr/>
        </p:nvSpPr>
        <p:spPr>
          <a:xfrm>
            <a:off x="2195736" y="92879"/>
            <a:ext cx="4787677" cy="523220"/>
          </a:xfrm>
          <a:prstGeom prst="rect">
            <a:avLst/>
          </a:prstGeom>
          <a:noFill/>
        </p:spPr>
        <p:txBody>
          <a:bodyPr wrap="square" rtlCol="0">
            <a:spAutoFit/>
          </a:bodyPr>
          <a:lstStyle/>
          <a:p>
            <a:pPr defTabSz="363538">
              <a:tabLst>
                <a:tab pos="903288" algn="l"/>
                <a:tab pos="1077913" algn="l"/>
              </a:tabLst>
            </a:pPr>
            <a:r>
              <a:rPr lang="fr-FR" sz="2800" b="1" cap="small" dirty="0" err="1">
                <a:solidFill>
                  <a:srgbClr val="FFFFFF"/>
                </a:solidFill>
              </a:rPr>
              <a:t>PNSN</a:t>
            </a:r>
            <a:r>
              <a:rPr lang="fr-FR" sz="2800" b="1" cap="small" dirty="0">
                <a:solidFill>
                  <a:srgbClr val="FFFFFF"/>
                </a:solidFill>
              </a:rPr>
              <a:t> 2017-2025</a:t>
            </a:r>
          </a:p>
        </p:txBody>
      </p:sp>
      <p:sp>
        <p:nvSpPr>
          <p:cNvPr id="10" name="ZoneTexte 1"/>
          <p:cNvSpPr txBox="1"/>
          <p:nvPr/>
        </p:nvSpPr>
        <p:spPr>
          <a:xfrm>
            <a:off x="153628" y="1355650"/>
            <a:ext cx="8979961" cy="523220"/>
          </a:xfrm>
          <a:prstGeom prst="rect">
            <a:avLst/>
          </a:prstGeom>
          <a:noFill/>
        </p:spPr>
        <p:txBody>
          <a:bodyPr wrap="square" rtlCol="0">
            <a:spAutoFit/>
          </a:bodyPr>
          <a:lstStyle/>
          <a:p>
            <a:pPr>
              <a:spcAft>
                <a:spcPts val="1200"/>
              </a:spcAft>
            </a:pPr>
            <a:r>
              <a:rPr lang="fr-FR" sz="2800" dirty="0"/>
              <a:t>Les directions stratégiques de l’engagement 1 sont : </a:t>
            </a:r>
            <a:endParaRPr lang="en-GB" sz="2800" dirty="0"/>
          </a:p>
        </p:txBody>
      </p:sp>
      <p:sp>
        <p:nvSpPr>
          <p:cNvPr id="2" name="Rectangle 1"/>
          <p:cNvSpPr/>
          <p:nvPr/>
        </p:nvSpPr>
        <p:spPr>
          <a:xfrm>
            <a:off x="251520" y="2071295"/>
            <a:ext cx="8761283" cy="3877985"/>
          </a:xfrm>
          <a:prstGeom prst="rect">
            <a:avLst/>
          </a:prstGeom>
        </p:spPr>
        <p:txBody>
          <a:bodyPr wrap="square">
            <a:spAutoFit/>
          </a:bodyPr>
          <a:lstStyle/>
          <a:p>
            <a:pPr marL="342900" indent="-342900">
              <a:spcAft>
                <a:spcPts val="1200"/>
              </a:spcAft>
              <a:buFont typeface="Wingdings" panose="05000000000000000000" pitchFamily="2" charset="2"/>
              <a:buChar char="§"/>
            </a:pPr>
            <a:r>
              <a:rPr lang="fr-FR" sz="2400" b="1" dirty="0">
                <a:solidFill>
                  <a:schemeClr val="accent1">
                    <a:lumMod val="50000"/>
                  </a:schemeClr>
                </a:solidFill>
              </a:rPr>
              <a:t>Vulgariser et mettre en œuvre </a:t>
            </a:r>
            <a:r>
              <a:rPr lang="fr-FR" sz="2400" dirty="0">
                <a:solidFill>
                  <a:schemeClr val="accent1">
                    <a:lumMod val="50000"/>
                  </a:schemeClr>
                </a:solidFill>
              </a:rPr>
              <a:t>la </a:t>
            </a:r>
            <a:r>
              <a:rPr lang="fr-FR" sz="2400" dirty="0" err="1">
                <a:solidFill>
                  <a:schemeClr val="accent1">
                    <a:lumMod val="50000"/>
                  </a:schemeClr>
                </a:solidFill>
              </a:rPr>
              <a:t>PNSN</a:t>
            </a:r>
            <a:r>
              <a:rPr lang="fr-FR" sz="2400" dirty="0">
                <a:solidFill>
                  <a:schemeClr val="accent1">
                    <a:lumMod val="50000"/>
                  </a:schemeClr>
                </a:solidFill>
              </a:rPr>
              <a:t> à tous les </a:t>
            </a:r>
            <a:r>
              <a:rPr lang="fr-FR" sz="2400" dirty="0" smtClean="0">
                <a:solidFill>
                  <a:schemeClr val="accent1">
                    <a:lumMod val="50000"/>
                  </a:schemeClr>
                </a:solidFill>
              </a:rPr>
              <a:t>niveaux</a:t>
            </a:r>
            <a:endParaRPr lang="fr-FR" sz="2400" dirty="0">
              <a:solidFill>
                <a:schemeClr val="accent1">
                  <a:lumMod val="50000"/>
                </a:schemeClr>
              </a:solidFill>
            </a:endParaRPr>
          </a:p>
          <a:p>
            <a:pPr marL="342900" indent="-342900">
              <a:spcAft>
                <a:spcPts val="1200"/>
              </a:spcAft>
              <a:buFont typeface="Wingdings" panose="05000000000000000000" pitchFamily="2" charset="2"/>
              <a:buChar char="§"/>
            </a:pPr>
            <a:r>
              <a:rPr lang="fr-FR" sz="2400" dirty="0">
                <a:solidFill>
                  <a:schemeClr val="accent3">
                    <a:lumMod val="50000"/>
                  </a:schemeClr>
                </a:solidFill>
              </a:rPr>
              <a:t>Assurer à tous les niveaux la </a:t>
            </a:r>
            <a:r>
              <a:rPr lang="fr-FR" sz="2400" b="1" dirty="0">
                <a:solidFill>
                  <a:schemeClr val="accent3">
                    <a:lumMod val="50000"/>
                  </a:schemeClr>
                </a:solidFill>
              </a:rPr>
              <a:t>synergie</a:t>
            </a:r>
            <a:r>
              <a:rPr lang="fr-FR" sz="2400" dirty="0">
                <a:solidFill>
                  <a:schemeClr val="accent3">
                    <a:lumMod val="50000"/>
                  </a:schemeClr>
                </a:solidFill>
              </a:rPr>
              <a:t> des actions, la </a:t>
            </a:r>
            <a:r>
              <a:rPr lang="fr-FR" sz="2400" b="1" dirty="0" err="1">
                <a:solidFill>
                  <a:schemeClr val="accent3">
                    <a:lumMod val="50000"/>
                  </a:schemeClr>
                </a:solidFill>
              </a:rPr>
              <a:t>redevabilité</a:t>
            </a:r>
            <a:r>
              <a:rPr lang="fr-FR" sz="2400" b="1" dirty="0">
                <a:solidFill>
                  <a:schemeClr val="accent3">
                    <a:lumMod val="50000"/>
                  </a:schemeClr>
                </a:solidFill>
              </a:rPr>
              <a:t> /</a:t>
            </a:r>
            <a:r>
              <a:rPr lang="fr-FR" sz="2400" dirty="0">
                <a:solidFill>
                  <a:schemeClr val="accent3">
                    <a:lumMod val="50000"/>
                  </a:schemeClr>
                </a:solidFill>
              </a:rPr>
              <a:t> les connaissances sur l’utilisation de la </a:t>
            </a:r>
            <a:r>
              <a:rPr lang="fr-FR" sz="2400" dirty="0" err="1">
                <a:solidFill>
                  <a:schemeClr val="accent3">
                    <a:lumMod val="50000"/>
                  </a:schemeClr>
                </a:solidFill>
              </a:rPr>
              <a:t>PNSN</a:t>
            </a:r>
            <a:r>
              <a:rPr lang="fr-FR" sz="2400" dirty="0">
                <a:solidFill>
                  <a:schemeClr val="accent3">
                    <a:lumMod val="50000"/>
                  </a:schemeClr>
                </a:solidFill>
              </a:rPr>
              <a:t>, ainsi que son </a:t>
            </a:r>
            <a:r>
              <a:rPr lang="fr-FR" sz="2400" b="1" dirty="0" smtClean="0">
                <a:solidFill>
                  <a:schemeClr val="accent3">
                    <a:lumMod val="50000"/>
                  </a:schemeClr>
                </a:solidFill>
              </a:rPr>
              <a:t>appropriation</a:t>
            </a:r>
            <a:endParaRPr lang="en-GB" sz="2400" b="1" dirty="0">
              <a:solidFill>
                <a:schemeClr val="accent3">
                  <a:lumMod val="50000"/>
                </a:schemeClr>
              </a:solidFill>
            </a:endParaRPr>
          </a:p>
          <a:p>
            <a:pPr marL="342900" indent="-342900">
              <a:spcAft>
                <a:spcPts val="1200"/>
              </a:spcAft>
              <a:buFont typeface="Wingdings" panose="05000000000000000000" pitchFamily="2" charset="2"/>
              <a:buChar char="§"/>
            </a:pPr>
            <a:r>
              <a:rPr lang="fr-FR" sz="2400" dirty="0">
                <a:solidFill>
                  <a:schemeClr val="accent6">
                    <a:lumMod val="50000"/>
                  </a:schemeClr>
                </a:solidFill>
              </a:rPr>
              <a:t>Rendre disponibles les </a:t>
            </a:r>
            <a:r>
              <a:rPr lang="fr-FR" sz="2400" b="1" dirty="0">
                <a:solidFill>
                  <a:schemeClr val="accent6">
                    <a:lumMod val="50000"/>
                  </a:schemeClr>
                </a:solidFill>
              </a:rPr>
              <a:t>données et les évidences </a:t>
            </a:r>
            <a:r>
              <a:rPr lang="fr-FR" sz="2400" dirty="0">
                <a:solidFill>
                  <a:schemeClr val="accent6">
                    <a:lumMod val="50000"/>
                  </a:schemeClr>
                </a:solidFill>
              </a:rPr>
              <a:t>de qualité pour aider la </a:t>
            </a:r>
            <a:r>
              <a:rPr lang="fr-FR" sz="2400" b="1" dirty="0">
                <a:solidFill>
                  <a:schemeClr val="accent6">
                    <a:lumMod val="50000"/>
                  </a:schemeClr>
                </a:solidFill>
              </a:rPr>
              <a:t>prise de </a:t>
            </a:r>
            <a:r>
              <a:rPr lang="fr-FR" sz="2400" b="1" dirty="0" smtClean="0">
                <a:solidFill>
                  <a:schemeClr val="accent6">
                    <a:lumMod val="50000"/>
                  </a:schemeClr>
                </a:solidFill>
              </a:rPr>
              <a:t>décision</a:t>
            </a:r>
            <a:endParaRPr lang="en-GB" sz="2400" b="1" dirty="0">
              <a:solidFill>
                <a:schemeClr val="accent6">
                  <a:lumMod val="50000"/>
                </a:schemeClr>
              </a:solidFill>
            </a:endParaRPr>
          </a:p>
          <a:p>
            <a:pPr marL="342900" indent="-342900">
              <a:spcAft>
                <a:spcPts val="1200"/>
              </a:spcAft>
              <a:buFont typeface="Wingdings" panose="05000000000000000000" pitchFamily="2" charset="2"/>
              <a:buChar char="§"/>
            </a:pPr>
            <a:r>
              <a:rPr lang="fr-FR" sz="2400" dirty="0">
                <a:solidFill>
                  <a:schemeClr val="accent4">
                    <a:lumMod val="75000"/>
                  </a:schemeClr>
                </a:solidFill>
              </a:rPr>
              <a:t>Réviser </a:t>
            </a:r>
            <a:r>
              <a:rPr lang="fr-FR" sz="2400" b="1" dirty="0">
                <a:solidFill>
                  <a:schemeClr val="accent4">
                    <a:lumMod val="75000"/>
                  </a:schemeClr>
                </a:solidFill>
              </a:rPr>
              <a:t>les </a:t>
            </a:r>
            <a:r>
              <a:rPr lang="fr-FR" sz="2400" b="1" dirty="0" smtClean="0">
                <a:solidFill>
                  <a:schemeClr val="accent4">
                    <a:lumMod val="75000"/>
                  </a:schemeClr>
                </a:solidFill>
              </a:rPr>
              <a:t>principales </a:t>
            </a:r>
            <a:r>
              <a:rPr lang="fr-FR" sz="2400" b="1" dirty="0">
                <a:solidFill>
                  <a:schemeClr val="accent4">
                    <a:lumMod val="75000"/>
                  </a:schemeClr>
                </a:solidFill>
              </a:rPr>
              <a:t>politiques, stratégies et plans d’actions sectoriels et multisectoriels </a:t>
            </a:r>
            <a:r>
              <a:rPr lang="fr-FR" sz="2400" dirty="0">
                <a:solidFill>
                  <a:schemeClr val="accent4">
                    <a:lumMod val="75000"/>
                  </a:schemeClr>
                </a:solidFill>
              </a:rPr>
              <a:t>pour qu’ils intègrent la sécurité </a:t>
            </a:r>
            <a:r>
              <a:rPr lang="fr-FR" sz="2400" dirty="0" smtClean="0">
                <a:solidFill>
                  <a:schemeClr val="accent4">
                    <a:lumMod val="75000"/>
                  </a:schemeClr>
                </a:solidFill>
              </a:rPr>
              <a:t>nutritionnelle</a:t>
            </a:r>
            <a:endParaRPr lang="fr-FR" sz="2400" dirty="0">
              <a:solidFill>
                <a:schemeClr val="accent4">
                  <a:lumMod val="75000"/>
                </a:schemeClr>
              </a:solidFill>
            </a:endParaRPr>
          </a:p>
        </p:txBody>
      </p:sp>
    </p:spTree>
    <p:extLst>
      <p:ext uri="{BB962C8B-B14F-4D97-AF65-F5344CB8AC3E}">
        <p14:creationId xmlns:p14="http://schemas.microsoft.com/office/powerpoint/2010/main" val="1753373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randombar(horizontal)">
                                      <p:cBhvr>
                                        <p:cTn id="11" dur="500"/>
                                        <p:tgtEl>
                                          <p:spTgt spid="19"/>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animEffect transition="in" filter="wipe(left)">
                                      <p:cBhvr>
                                        <p:cTn id="19" dur="500"/>
                                        <p:tgtEl>
                                          <p:spTgt spid="2">
                                            <p:txEl>
                                              <p:pRg st="0" end="0"/>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2">
                                            <p:txEl>
                                              <p:pRg st="1" end="1"/>
                                            </p:txEl>
                                          </p:spTgt>
                                        </p:tgtEl>
                                        <p:attrNameLst>
                                          <p:attrName>style.visibility</p:attrName>
                                        </p:attrNameLst>
                                      </p:cBhvr>
                                      <p:to>
                                        <p:strVal val="visible"/>
                                      </p:to>
                                    </p:set>
                                    <p:animEffect transition="in" filter="wipe(left)">
                                      <p:cBhvr>
                                        <p:cTn id="23" dur="500"/>
                                        <p:tgtEl>
                                          <p:spTgt spid="2">
                                            <p:txEl>
                                              <p:pRg st="1" end="1"/>
                                            </p:txEl>
                                          </p:spTgt>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animEffect transition="in" filter="wipe(left)">
                                      <p:cBhvr>
                                        <p:cTn id="27" dur="500"/>
                                        <p:tgtEl>
                                          <p:spTgt spid="2">
                                            <p:txEl>
                                              <p:pRg st="2" end="2"/>
                                            </p:txEl>
                                          </p:spTgt>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
                                            <p:txEl>
                                              <p:pRg st="3" end="3"/>
                                            </p:txEl>
                                          </p:spTgt>
                                        </p:tgtEl>
                                        <p:attrNameLst>
                                          <p:attrName>style.visibility</p:attrName>
                                        </p:attrNameLst>
                                      </p:cBhvr>
                                      <p:to>
                                        <p:strVal val="visible"/>
                                      </p:to>
                                    </p:set>
                                    <p:animEffect transition="in" filter="wipe(left)">
                                      <p:cBhvr>
                                        <p:cTn id="31"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02C702AE-1502-43AE-8DBA-2BCAD3408EF2}" type="slidenum">
              <a:rPr lang="fr-FR" smtClean="0">
                <a:latin typeface="+mj-lt"/>
              </a:rPr>
              <a:pPr/>
              <a:t>18</a:t>
            </a:fld>
            <a:endParaRPr lang="fr-FR">
              <a:latin typeface="+mj-lt"/>
            </a:endParaRPr>
          </a:p>
        </p:txBody>
      </p:sp>
      <p:sp>
        <p:nvSpPr>
          <p:cNvPr id="7" name="Espace réservé du numéro de diapositive 3">
            <a:extLst>
              <a:ext uri="{FF2B5EF4-FFF2-40B4-BE49-F238E27FC236}">
                <a16:creationId xmlns="" xmlns:a16="http://schemas.microsoft.com/office/drawing/2014/main" id="{BC6DABDC-D11D-4D1A-8A6B-2B1A7884AB07}"/>
              </a:ext>
            </a:extLst>
          </p:cNvPr>
          <p:cNvSpPr txBox="1">
            <a:spLocks/>
          </p:cNvSpPr>
          <p:nvPr/>
        </p:nvSpPr>
        <p:spPr>
          <a:xfrm>
            <a:off x="8388424" y="6453336"/>
            <a:ext cx="621432"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2C702AE-1502-43AE-8DBA-2BCAD3408EF2}" type="slidenum">
              <a:rPr lang="fr-FR" smtClean="0">
                <a:latin typeface="+mj-lt"/>
              </a:rPr>
              <a:pPr/>
              <a:t>18</a:t>
            </a:fld>
            <a:endParaRPr lang="fr-FR">
              <a:latin typeface="+mj-lt"/>
            </a:endParaRPr>
          </a:p>
        </p:txBody>
      </p:sp>
      <p:grpSp>
        <p:nvGrpSpPr>
          <p:cNvPr id="12" name="Groupe 11"/>
          <p:cNvGrpSpPr/>
          <p:nvPr/>
        </p:nvGrpSpPr>
        <p:grpSpPr>
          <a:xfrm>
            <a:off x="6983413" y="0"/>
            <a:ext cx="2190482" cy="720725"/>
            <a:chOff x="6983413" y="0"/>
            <a:chExt cx="2190482" cy="720725"/>
          </a:xfrm>
        </p:grpSpPr>
        <p:grpSp>
          <p:nvGrpSpPr>
            <p:cNvPr id="14" name="Group 4"/>
            <p:cNvGrpSpPr>
              <a:grpSpLocks noChangeAspect="1"/>
            </p:cNvGrpSpPr>
            <p:nvPr/>
          </p:nvGrpSpPr>
          <p:grpSpPr bwMode="auto">
            <a:xfrm>
              <a:off x="6983413" y="0"/>
              <a:ext cx="2160587" cy="720725"/>
              <a:chOff x="4399" y="0"/>
              <a:chExt cx="1361" cy="454"/>
            </a:xfrm>
          </p:grpSpPr>
          <p:sp>
            <p:nvSpPr>
              <p:cNvPr id="16" name="AutoShape 3"/>
              <p:cNvSpPr>
                <a:spLocks noChangeAspect="1" noChangeArrowheads="1" noTextEdit="1"/>
              </p:cNvSpPr>
              <p:nvPr/>
            </p:nvSpPr>
            <p:spPr bwMode="auto">
              <a:xfrm>
                <a:off x="4399" y="0"/>
                <a:ext cx="1361"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pic>
            <p:nvPicPr>
              <p:cNvPr id="17"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9" y="4"/>
                <a:ext cx="681"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 name="Imag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3706" y="3176"/>
              <a:ext cx="1110189" cy="715991"/>
            </a:xfrm>
            <a:prstGeom prst="rect">
              <a:avLst/>
            </a:prstGeom>
          </p:spPr>
        </p:pic>
      </p:grpSp>
      <p:sp>
        <p:nvSpPr>
          <p:cNvPr id="19" name="ZoneTexte 18"/>
          <p:cNvSpPr txBox="1"/>
          <p:nvPr/>
        </p:nvSpPr>
        <p:spPr>
          <a:xfrm>
            <a:off x="2195736" y="92879"/>
            <a:ext cx="4787677" cy="523220"/>
          </a:xfrm>
          <a:prstGeom prst="rect">
            <a:avLst/>
          </a:prstGeom>
          <a:noFill/>
        </p:spPr>
        <p:txBody>
          <a:bodyPr wrap="square" rtlCol="0">
            <a:spAutoFit/>
          </a:bodyPr>
          <a:lstStyle/>
          <a:p>
            <a:pPr defTabSz="363538">
              <a:tabLst>
                <a:tab pos="903288" algn="l"/>
                <a:tab pos="1077913" algn="l"/>
              </a:tabLst>
            </a:pPr>
            <a:r>
              <a:rPr lang="fr-FR" sz="2800" b="1" cap="small" dirty="0" err="1">
                <a:solidFill>
                  <a:srgbClr val="FFFFFF"/>
                </a:solidFill>
              </a:rPr>
              <a:t>PNSN</a:t>
            </a:r>
            <a:r>
              <a:rPr lang="fr-FR" sz="2800" b="1" cap="small" dirty="0">
                <a:solidFill>
                  <a:srgbClr val="FFFFFF"/>
                </a:solidFill>
              </a:rPr>
              <a:t> 2017-2025</a:t>
            </a:r>
          </a:p>
        </p:txBody>
      </p:sp>
      <p:sp>
        <p:nvSpPr>
          <p:cNvPr id="10" name="ZoneTexte 1"/>
          <p:cNvSpPr txBox="1"/>
          <p:nvPr/>
        </p:nvSpPr>
        <p:spPr>
          <a:xfrm>
            <a:off x="153628" y="1355650"/>
            <a:ext cx="8979961" cy="523220"/>
          </a:xfrm>
          <a:prstGeom prst="rect">
            <a:avLst/>
          </a:prstGeom>
          <a:noFill/>
        </p:spPr>
        <p:txBody>
          <a:bodyPr wrap="square" rtlCol="0">
            <a:spAutoFit/>
          </a:bodyPr>
          <a:lstStyle/>
          <a:p>
            <a:pPr>
              <a:spcAft>
                <a:spcPts val="1200"/>
              </a:spcAft>
            </a:pPr>
            <a:r>
              <a:rPr lang="fr-FR" sz="2800" dirty="0"/>
              <a:t>Les directions stratégiques de l’engagement 1 sont : </a:t>
            </a:r>
            <a:endParaRPr lang="en-GB" sz="2800" dirty="0"/>
          </a:p>
        </p:txBody>
      </p:sp>
      <p:sp>
        <p:nvSpPr>
          <p:cNvPr id="11" name="Rectangle 10"/>
          <p:cNvSpPr/>
          <p:nvPr/>
        </p:nvSpPr>
        <p:spPr>
          <a:xfrm>
            <a:off x="251520" y="2071295"/>
            <a:ext cx="8761283" cy="4001095"/>
          </a:xfrm>
          <a:prstGeom prst="rect">
            <a:avLst/>
          </a:prstGeom>
        </p:spPr>
        <p:txBody>
          <a:bodyPr wrap="square">
            <a:spAutoFit/>
          </a:bodyPr>
          <a:lstStyle/>
          <a:p>
            <a:pPr marL="342900" indent="-342900">
              <a:spcAft>
                <a:spcPts val="1200"/>
              </a:spcAft>
              <a:buFont typeface="Wingdings" panose="05000000000000000000" pitchFamily="2" charset="2"/>
              <a:buChar char="§"/>
            </a:pPr>
            <a:r>
              <a:rPr lang="fr-FR" sz="2600" b="1" dirty="0">
                <a:solidFill>
                  <a:schemeClr val="accent1">
                    <a:lumMod val="50000"/>
                  </a:schemeClr>
                </a:solidFill>
              </a:rPr>
              <a:t>Renforcer les capacités des acteurs </a:t>
            </a:r>
            <a:r>
              <a:rPr lang="fr-FR" sz="2600" dirty="0">
                <a:solidFill>
                  <a:schemeClr val="accent1">
                    <a:lumMod val="50000"/>
                  </a:schemeClr>
                </a:solidFill>
              </a:rPr>
              <a:t>à tous les niveaux, </a:t>
            </a:r>
            <a:r>
              <a:rPr lang="fr-FR" sz="2600" dirty="0" smtClean="0">
                <a:solidFill>
                  <a:schemeClr val="accent1">
                    <a:lumMod val="50000"/>
                  </a:schemeClr>
                </a:solidFill>
              </a:rPr>
              <a:t>facilitant la mise en œuvre efficace de la </a:t>
            </a:r>
            <a:r>
              <a:rPr lang="fr-FR" sz="2600" dirty="0" err="1" smtClean="0">
                <a:solidFill>
                  <a:schemeClr val="accent1">
                    <a:lumMod val="50000"/>
                  </a:schemeClr>
                </a:solidFill>
              </a:rPr>
              <a:t>PNSN</a:t>
            </a:r>
            <a:endParaRPr lang="fr-FR" sz="2600" dirty="0" smtClean="0">
              <a:solidFill>
                <a:schemeClr val="accent1">
                  <a:lumMod val="50000"/>
                </a:schemeClr>
              </a:solidFill>
            </a:endParaRPr>
          </a:p>
          <a:p>
            <a:pPr marL="342900" indent="-342900">
              <a:spcAft>
                <a:spcPts val="1200"/>
              </a:spcAft>
              <a:buFont typeface="Wingdings" panose="05000000000000000000" pitchFamily="2" charset="2"/>
              <a:buChar char="§"/>
            </a:pPr>
            <a:r>
              <a:rPr lang="fr-FR" sz="2600" b="1" dirty="0" smtClean="0">
                <a:solidFill>
                  <a:schemeClr val="accent6">
                    <a:lumMod val="50000"/>
                  </a:schemeClr>
                </a:solidFill>
              </a:rPr>
              <a:t>Mobiliser les financements requis </a:t>
            </a:r>
            <a:r>
              <a:rPr lang="fr-FR" sz="2600" dirty="0" smtClean="0">
                <a:solidFill>
                  <a:schemeClr val="accent6">
                    <a:lumMod val="50000"/>
                  </a:schemeClr>
                </a:solidFill>
              </a:rPr>
              <a:t>pour la mise en œuvre de la </a:t>
            </a:r>
            <a:r>
              <a:rPr lang="fr-FR" sz="2600" dirty="0" err="1" smtClean="0">
                <a:solidFill>
                  <a:schemeClr val="accent6">
                    <a:lumMod val="50000"/>
                  </a:schemeClr>
                </a:solidFill>
              </a:rPr>
              <a:t>PNSN</a:t>
            </a:r>
            <a:r>
              <a:rPr lang="fr-FR" sz="2600" dirty="0" smtClean="0">
                <a:solidFill>
                  <a:schemeClr val="accent6">
                    <a:lumMod val="50000"/>
                  </a:schemeClr>
                </a:solidFill>
              </a:rPr>
              <a:t> et les utiliser de manière efficace et efficiente</a:t>
            </a:r>
          </a:p>
          <a:p>
            <a:pPr marL="342900" indent="-342900">
              <a:spcAft>
                <a:spcPts val="1200"/>
              </a:spcAft>
              <a:buFont typeface="Wingdings" panose="05000000000000000000" pitchFamily="2" charset="2"/>
              <a:buChar char="§"/>
            </a:pPr>
            <a:r>
              <a:rPr lang="fr-FR" sz="2600" b="1" dirty="0" smtClean="0">
                <a:solidFill>
                  <a:schemeClr val="accent1">
                    <a:lumMod val="75000"/>
                  </a:schemeClr>
                </a:solidFill>
              </a:rPr>
              <a:t>Favoriser l’engagement des décideurs, </a:t>
            </a:r>
            <a:r>
              <a:rPr lang="fr-FR" sz="2600" dirty="0" smtClean="0">
                <a:solidFill>
                  <a:schemeClr val="accent1">
                    <a:lumMod val="75000"/>
                  </a:schemeClr>
                </a:solidFill>
              </a:rPr>
              <a:t>des Partenaires Techniques et Financiers et des leaders d’opinion pour la sécurité nutritionnelle</a:t>
            </a:r>
            <a:endParaRPr lang="fr-FR" sz="2600" dirty="0">
              <a:solidFill>
                <a:schemeClr val="accent1">
                  <a:lumMod val="75000"/>
                </a:schemeClr>
              </a:solidFill>
            </a:endParaRPr>
          </a:p>
        </p:txBody>
      </p:sp>
    </p:spTree>
    <p:extLst>
      <p:ext uri="{BB962C8B-B14F-4D97-AF65-F5344CB8AC3E}">
        <p14:creationId xmlns:p14="http://schemas.microsoft.com/office/powerpoint/2010/main" val="1311543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randombar(horizontal)">
                                      <p:cBhvr>
                                        <p:cTn id="11" dur="500"/>
                                        <p:tgtEl>
                                          <p:spTgt spid="19"/>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1">
                                            <p:txEl>
                                              <p:pRg st="0" end="0"/>
                                            </p:txEl>
                                          </p:spTgt>
                                        </p:tgtEl>
                                        <p:attrNameLst>
                                          <p:attrName>style.visibility</p:attrName>
                                        </p:attrNameLst>
                                      </p:cBhvr>
                                      <p:to>
                                        <p:strVal val="visible"/>
                                      </p:to>
                                    </p:set>
                                    <p:animEffect transition="in" filter="wipe(left)">
                                      <p:cBhvr>
                                        <p:cTn id="19" dur="500"/>
                                        <p:tgtEl>
                                          <p:spTgt spid="11">
                                            <p:txEl>
                                              <p:pRg st="0" end="0"/>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1">
                                            <p:txEl>
                                              <p:pRg st="1" end="1"/>
                                            </p:txEl>
                                          </p:spTgt>
                                        </p:tgtEl>
                                        <p:attrNameLst>
                                          <p:attrName>style.visibility</p:attrName>
                                        </p:attrNameLst>
                                      </p:cBhvr>
                                      <p:to>
                                        <p:strVal val="visible"/>
                                      </p:to>
                                    </p:set>
                                    <p:animEffect transition="in" filter="wipe(left)">
                                      <p:cBhvr>
                                        <p:cTn id="23" dur="500"/>
                                        <p:tgtEl>
                                          <p:spTgt spid="11">
                                            <p:txEl>
                                              <p:pRg st="1" end="1"/>
                                            </p:txEl>
                                          </p:spTgt>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11">
                                            <p:txEl>
                                              <p:pRg st="2" end="2"/>
                                            </p:txEl>
                                          </p:spTgt>
                                        </p:tgtEl>
                                        <p:attrNameLst>
                                          <p:attrName>style.visibility</p:attrName>
                                        </p:attrNameLst>
                                      </p:cBhvr>
                                      <p:to>
                                        <p:strVal val="visible"/>
                                      </p:to>
                                    </p:set>
                                    <p:animEffect transition="in" filter="wipe(left)">
                                      <p:cBhvr>
                                        <p:cTn id="27"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02C702AE-1502-43AE-8DBA-2BCAD3408EF2}" type="slidenum">
              <a:rPr lang="fr-FR" smtClean="0">
                <a:latin typeface="+mj-lt"/>
              </a:rPr>
              <a:pPr/>
              <a:t>19</a:t>
            </a:fld>
            <a:endParaRPr lang="fr-FR">
              <a:latin typeface="+mj-lt"/>
            </a:endParaRPr>
          </a:p>
        </p:txBody>
      </p:sp>
      <p:sp>
        <p:nvSpPr>
          <p:cNvPr id="7" name="Espace réservé du numéro de diapositive 3">
            <a:extLst>
              <a:ext uri="{FF2B5EF4-FFF2-40B4-BE49-F238E27FC236}">
                <a16:creationId xmlns="" xmlns:a16="http://schemas.microsoft.com/office/drawing/2014/main" id="{BC6DABDC-D11D-4D1A-8A6B-2B1A7884AB07}"/>
              </a:ext>
            </a:extLst>
          </p:cNvPr>
          <p:cNvSpPr txBox="1">
            <a:spLocks/>
          </p:cNvSpPr>
          <p:nvPr/>
        </p:nvSpPr>
        <p:spPr>
          <a:xfrm>
            <a:off x="8388424" y="6453336"/>
            <a:ext cx="621432"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2C702AE-1502-43AE-8DBA-2BCAD3408EF2}" type="slidenum">
              <a:rPr lang="fr-FR" smtClean="0">
                <a:latin typeface="+mj-lt"/>
              </a:rPr>
              <a:pPr/>
              <a:t>19</a:t>
            </a:fld>
            <a:endParaRPr lang="fr-FR">
              <a:latin typeface="+mj-lt"/>
            </a:endParaRPr>
          </a:p>
        </p:txBody>
      </p:sp>
      <p:grpSp>
        <p:nvGrpSpPr>
          <p:cNvPr id="12" name="Groupe 11"/>
          <p:cNvGrpSpPr/>
          <p:nvPr/>
        </p:nvGrpSpPr>
        <p:grpSpPr>
          <a:xfrm>
            <a:off x="6983413" y="0"/>
            <a:ext cx="2190482" cy="720725"/>
            <a:chOff x="6983413" y="0"/>
            <a:chExt cx="2190482" cy="720725"/>
          </a:xfrm>
        </p:grpSpPr>
        <p:grpSp>
          <p:nvGrpSpPr>
            <p:cNvPr id="14" name="Group 4"/>
            <p:cNvGrpSpPr>
              <a:grpSpLocks noChangeAspect="1"/>
            </p:cNvGrpSpPr>
            <p:nvPr/>
          </p:nvGrpSpPr>
          <p:grpSpPr bwMode="auto">
            <a:xfrm>
              <a:off x="6983413" y="0"/>
              <a:ext cx="2160587" cy="720725"/>
              <a:chOff x="4399" y="0"/>
              <a:chExt cx="1361" cy="454"/>
            </a:xfrm>
          </p:grpSpPr>
          <p:sp>
            <p:nvSpPr>
              <p:cNvPr id="16" name="AutoShape 3"/>
              <p:cNvSpPr>
                <a:spLocks noChangeAspect="1" noChangeArrowheads="1" noTextEdit="1"/>
              </p:cNvSpPr>
              <p:nvPr/>
            </p:nvSpPr>
            <p:spPr bwMode="auto">
              <a:xfrm>
                <a:off x="4399" y="0"/>
                <a:ext cx="1361"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pic>
            <p:nvPicPr>
              <p:cNvPr id="17"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9" y="4"/>
                <a:ext cx="681"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 name="Imag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3706" y="3176"/>
              <a:ext cx="1110189" cy="715991"/>
            </a:xfrm>
            <a:prstGeom prst="rect">
              <a:avLst/>
            </a:prstGeom>
          </p:spPr>
        </p:pic>
      </p:grpSp>
      <p:sp>
        <p:nvSpPr>
          <p:cNvPr id="19" name="ZoneTexte 18"/>
          <p:cNvSpPr txBox="1"/>
          <p:nvPr/>
        </p:nvSpPr>
        <p:spPr>
          <a:xfrm>
            <a:off x="2195736" y="92879"/>
            <a:ext cx="4787677" cy="523220"/>
          </a:xfrm>
          <a:prstGeom prst="rect">
            <a:avLst/>
          </a:prstGeom>
          <a:noFill/>
        </p:spPr>
        <p:txBody>
          <a:bodyPr wrap="square" rtlCol="0">
            <a:spAutoFit/>
          </a:bodyPr>
          <a:lstStyle/>
          <a:p>
            <a:pPr defTabSz="363538">
              <a:tabLst>
                <a:tab pos="903288" algn="l"/>
                <a:tab pos="1077913" algn="l"/>
              </a:tabLst>
            </a:pPr>
            <a:r>
              <a:rPr lang="fr-FR" sz="2800" b="1" cap="small" dirty="0" err="1">
                <a:solidFill>
                  <a:srgbClr val="FFFFFF"/>
                </a:solidFill>
              </a:rPr>
              <a:t>PNSN</a:t>
            </a:r>
            <a:r>
              <a:rPr lang="fr-FR" sz="2800" b="1" cap="small" dirty="0">
                <a:solidFill>
                  <a:srgbClr val="FFFFFF"/>
                </a:solidFill>
              </a:rPr>
              <a:t> 2017-2025</a:t>
            </a:r>
          </a:p>
        </p:txBody>
      </p:sp>
      <p:pic>
        <p:nvPicPr>
          <p:cNvPr id="10" name="Image 10"/>
          <p:cNvPicPr/>
          <p:nvPr/>
        </p:nvPicPr>
        <p:blipFill>
          <a:blip r:embed="rId5" cstate="print">
            <a:extLst>
              <a:ext uri="{28A0092B-C50C-407E-A947-70E740481C1C}">
                <a14:useLocalDpi xmlns:a14="http://schemas.microsoft.com/office/drawing/2010/main" val="0"/>
              </a:ext>
            </a:extLst>
          </a:blip>
          <a:stretch>
            <a:fillRect/>
          </a:stretch>
        </p:blipFill>
        <p:spPr>
          <a:xfrm>
            <a:off x="432048" y="1029159"/>
            <a:ext cx="8577808" cy="5424177"/>
          </a:xfrm>
          <a:prstGeom prst="rect">
            <a:avLst/>
          </a:prstGeom>
        </p:spPr>
      </p:pic>
    </p:spTree>
    <p:extLst>
      <p:ext uri="{BB962C8B-B14F-4D97-AF65-F5344CB8AC3E}">
        <p14:creationId xmlns:p14="http://schemas.microsoft.com/office/powerpoint/2010/main" val="3875964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randombar(horizontal)">
                                      <p:cBhvr>
                                        <p:cTn id="11" dur="500"/>
                                        <p:tgtEl>
                                          <p:spTgt spid="19"/>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dissolve">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02C702AE-1502-43AE-8DBA-2BCAD3408EF2}" type="slidenum">
              <a:rPr lang="fr-FR" smtClean="0">
                <a:latin typeface="+mj-lt"/>
              </a:rPr>
              <a:pPr/>
              <a:t>2</a:t>
            </a:fld>
            <a:endParaRPr lang="fr-FR">
              <a:latin typeface="+mj-lt"/>
            </a:endParaRPr>
          </a:p>
        </p:txBody>
      </p:sp>
      <p:sp>
        <p:nvSpPr>
          <p:cNvPr id="7" name="Espace réservé du numéro de diapositive 3">
            <a:extLst>
              <a:ext uri="{FF2B5EF4-FFF2-40B4-BE49-F238E27FC236}">
                <a16:creationId xmlns="" xmlns:a16="http://schemas.microsoft.com/office/drawing/2014/main" id="{BC6DABDC-D11D-4D1A-8A6B-2B1A7884AB07}"/>
              </a:ext>
            </a:extLst>
          </p:cNvPr>
          <p:cNvSpPr txBox="1">
            <a:spLocks/>
          </p:cNvSpPr>
          <p:nvPr/>
        </p:nvSpPr>
        <p:spPr>
          <a:xfrm>
            <a:off x="8388424" y="6453336"/>
            <a:ext cx="621432"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2C702AE-1502-43AE-8DBA-2BCAD3408EF2}" type="slidenum">
              <a:rPr lang="fr-FR" smtClean="0">
                <a:latin typeface="+mj-lt"/>
              </a:rPr>
              <a:pPr/>
              <a:t>2</a:t>
            </a:fld>
            <a:endParaRPr lang="fr-FR">
              <a:latin typeface="+mj-lt"/>
            </a:endParaRPr>
          </a:p>
        </p:txBody>
      </p:sp>
      <p:grpSp>
        <p:nvGrpSpPr>
          <p:cNvPr id="12" name="Groupe 11"/>
          <p:cNvGrpSpPr/>
          <p:nvPr/>
        </p:nvGrpSpPr>
        <p:grpSpPr>
          <a:xfrm>
            <a:off x="6983413" y="0"/>
            <a:ext cx="2190482" cy="720725"/>
            <a:chOff x="6983413" y="0"/>
            <a:chExt cx="2190482" cy="720725"/>
          </a:xfrm>
        </p:grpSpPr>
        <p:grpSp>
          <p:nvGrpSpPr>
            <p:cNvPr id="14" name="Group 4"/>
            <p:cNvGrpSpPr>
              <a:grpSpLocks noChangeAspect="1"/>
            </p:cNvGrpSpPr>
            <p:nvPr/>
          </p:nvGrpSpPr>
          <p:grpSpPr bwMode="auto">
            <a:xfrm>
              <a:off x="6983413" y="0"/>
              <a:ext cx="2160587" cy="720725"/>
              <a:chOff x="4399" y="0"/>
              <a:chExt cx="1361" cy="454"/>
            </a:xfrm>
          </p:grpSpPr>
          <p:sp>
            <p:nvSpPr>
              <p:cNvPr id="16" name="AutoShape 3"/>
              <p:cNvSpPr>
                <a:spLocks noChangeAspect="1" noChangeArrowheads="1" noTextEdit="1"/>
              </p:cNvSpPr>
              <p:nvPr/>
            </p:nvSpPr>
            <p:spPr bwMode="auto">
              <a:xfrm>
                <a:off x="4399" y="0"/>
                <a:ext cx="1361"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pic>
            <p:nvPicPr>
              <p:cNvPr id="17"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9" y="4"/>
                <a:ext cx="681"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 name="Imag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3706" y="3176"/>
              <a:ext cx="1110189" cy="715991"/>
            </a:xfrm>
            <a:prstGeom prst="rect">
              <a:avLst/>
            </a:prstGeom>
          </p:spPr>
        </p:pic>
      </p:grpSp>
      <p:sp>
        <p:nvSpPr>
          <p:cNvPr id="3" name="Rectangle 2"/>
          <p:cNvSpPr/>
          <p:nvPr/>
        </p:nvSpPr>
        <p:spPr>
          <a:xfrm>
            <a:off x="324209" y="2060848"/>
            <a:ext cx="3399230" cy="4228850"/>
          </a:xfrm>
          <a:prstGeom prst="rect">
            <a:avLst/>
          </a:prstGeom>
        </p:spPr>
        <p:txBody>
          <a:bodyPr wrap="square">
            <a:spAutoFit/>
          </a:bodyPr>
          <a:lstStyle/>
          <a:p>
            <a:pPr marL="342900" lvl="0" indent="-342900" eaLnBrk="0" fontAlgn="base" hangingPunct="0">
              <a:spcBef>
                <a:spcPct val="20000"/>
              </a:spcBef>
              <a:spcAft>
                <a:spcPct val="0"/>
              </a:spcAft>
              <a:buFontTx/>
              <a:buChar char="•"/>
              <a:defRPr/>
            </a:pPr>
            <a:r>
              <a:rPr lang="fr-FR" sz="2400" b="1" dirty="0" smtClean="0">
                <a:solidFill>
                  <a:schemeClr val="accent1">
                    <a:lumMod val="75000"/>
                  </a:schemeClr>
                </a:solidFill>
              </a:rPr>
              <a:t>Connaître la </a:t>
            </a:r>
            <a:r>
              <a:rPr lang="fr-FR" sz="2400" b="1" kern="0" dirty="0" smtClean="0">
                <a:solidFill>
                  <a:schemeClr val="accent1">
                    <a:lumMod val="75000"/>
                  </a:schemeClr>
                </a:solidFill>
              </a:rPr>
              <a:t>définition</a:t>
            </a:r>
            <a:r>
              <a:rPr lang="fr-FR" altLang="en-US" sz="2400" b="1" kern="0" dirty="0" smtClean="0">
                <a:solidFill>
                  <a:schemeClr val="accent1">
                    <a:lumMod val="75000"/>
                  </a:schemeClr>
                </a:solidFill>
              </a:rPr>
              <a:t>, les principes et les défis de la Gouvernance de la nutrition</a:t>
            </a:r>
          </a:p>
          <a:p>
            <a:pPr marL="342900" lvl="0" indent="-342900" eaLnBrk="0" fontAlgn="base" hangingPunct="0">
              <a:spcBef>
                <a:spcPct val="20000"/>
              </a:spcBef>
              <a:spcAft>
                <a:spcPct val="0"/>
              </a:spcAft>
              <a:buFontTx/>
              <a:buChar char="•"/>
              <a:defRPr/>
            </a:pPr>
            <a:r>
              <a:rPr lang="fr-FR" altLang="en-US" sz="2400" b="1" kern="0" dirty="0" smtClean="0">
                <a:solidFill>
                  <a:schemeClr val="accent6">
                    <a:lumMod val="50000"/>
                  </a:schemeClr>
                </a:solidFill>
              </a:rPr>
              <a:t>Comprendre </a:t>
            </a:r>
            <a:r>
              <a:rPr lang="fr-FR" altLang="en-US" sz="2400" b="1" kern="0" dirty="0">
                <a:solidFill>
                  <a:schemeClr val="accent6">
                    <a:lumMod val="50000"/>
                  </a:schemeClr>
                </a:solidFill>
              </a:rPr>
              <a:t>les principaux éléments de la Gouvernance de la Nutrition au Niger</a:t>
            </a:r>
          </a:p>
        </p:txBody>
      </p:sp>
      <p:sp>
        <p:nvSpPr>
          <p:cNvPr id="5" name="Rectangle 4"/>
          <p:cNvSpPr/>
          <p:nvPr/>
        </p:nvSpPr>
        <p:spPr>
          <a:xfrm>
            <a:off x="324209" y="1405477"/>
            <a:ext cx="8604448" cy="523220"/>
          </a:xfrm>
          <a:prstGeom prst="rect">
            <a:avLst/>
          </a:prstGeom>
        </p:spPr>
        <p:txBody>
          <a:bodyPr wrap="square">
            <a:spAutoFit/>
          </a:bodyPr>
          <a:lstStyle/>
          <a:p>
            <a:r>
              <a:rPr lang="fr-FR" sz="2800" b="1" dirty="0">
                <a:solidFill>
                  <a:schemeClr val="tx1">
                    <a:lumMod val="75000"/>
                  </a:schemeClr>
                </a:solidFill>
              </a:rPr>
              <a:t>A la fin de </a:t>
            </a:r>
            <a:r>
              <a:rPr lang="fr-FR" sz="2800" b="1" dirty="0" smtClean="0">
                <a:solidFill>
                  <a:schemeClr val="tx1">
                    <a:lumMod val="75000"/>
                  </a:schemeClr>
                </a:solidFill>
              </a:rPr>
              <a:t>cette session, vous serez capables de : </a:t>
            </a:r>
            <a:endParaRPr lang="fr-FR" sz="2800" b="1" dirty="0">
              <a:solidFill>
                <a:schemeClr val="tx1">
                  <a:lumMod val="75000"/>
                </a:schemeClr>
              </a:solidFill>
            </a:endParaRPr>
          </a:p>
        </p:txBody>
      </p:sp>
      <p:pic>
        <p:nvPicPr>
          <p:cNvPr id="8" name="Imag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91880" y="2235904"/>
            <a:ext cx="5154164" cy="2867032"/>
          </a:xfrm>
          <a:prstGeom prst="rect">
            <a:avLst/>
          </a:prstGeom>
        </p:spPr>
      </p:pic>
      <p:sp>
        <p:nvSpPr>
          <p:cNvPr id="19" name="ZoneTexte 18"/>
          <p:cNvSpPr txBox="1"/>
          <p:nvPr/>
        </p:nvSpPr>
        <p:spPr>
          <a:xfrm>
            <a:off x="2195736" y="92879"/>
            <a:ext cx="4787677" cy="523220"/>
          </a:xfrm>
          <a:prstGeom prst="rect">
            <a:avLst/>
          </a:prstGeom>
          <a:noFill/>
        </p:spPr>
        <p:txBody>
          <a:bodyPr wrap="square" rtlCol="0">
            <a:spAutoFit/>
          </a:bodyPr>
          <a:lstStyle/>
          <a:p>
            <a:pPr defTabSz="363538">
              <a:tabLst>
                <a:tab pos="903288" algn="l"/>
                <a:tab pos="1077913" algn="l"/>
              </a:tabLst>
            </a:pPr>
            <a:r>
              <a:rPr lang="fr-FR" sz="2800" b="1" cap="small" dirty="0">
                <a:solidFill>
                  <a:srgbClr val="FFFFFF"/>
                </a:solidFill>
              </a:rPr>
              <a:t>Objectifs de la session</a:t>
            </a:r>
          </a:p>
        </p:txBody>
      </p:sp>
    </p:spTree>
    <p:extLst>
      <p:ext uri="{BB962C8B-B14F-4D97-AF65-F5344CB8AC3E}">
        <p14:creationId xmlns:p14="http://schemas.microsoft.com/office/powerpoint/2010/main" val="4142078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randombar(horizontal)">
                                      <p:cBhvr>
                                        <p:cTn id="11" dur="500"/>
                                        <p:tgtEl>
                                          <p:spTgt spid="19"/>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par>
                          <p:cTn id="16" fill="hold">
                            <p:stCondLst>
                              <p:cond delay="1500"/>
                            </p:stCondLst>
                            <p:childTnLst>
                              <p:par>
                                <p:cTn id="17" presetID="9"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dissolve">
                                      <p:cBhvr>
                                        <p:cTn id="19" dur="500"/>
                                        <p:tgtEl>
                                          <p:spTgt spid="8"/>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Effect transition="in" filter="wipe(left)">
                                      <p:cBhvr>
                                        <p:cTn id="23" dur="500"/>
                                        <p:tgtEl>
                                          <p:spTgt spid="3">
                                            <p:txEl>
                                              <p:pRg st="0" end="0"/>
                                            </p:txEl>
                                          </p:spTgt>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wipe(left)">
                                      <p:cBhvr>
                                        <p:cTn id="2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02C702AE-1502-43AE-8DBA-2BCAD3408EF2}" type="slidenum">
              <a:rPr lang="fr-FR" smtClean="0">
                <a:latin typeface="+mj-lt"/>
              </a:rPr>
              <a:pPr/>
              <a:t>20</a:t>
            </a:fld>
            <a:endParaRPr lang="fr-FR">
              <a:latin typeface="+mj-lt"/>
            </a:endParaRPr>
          </a:p>
        </p:txBody>
      </p:sp>
      <p:sp>
        <p:nvSpPr>
          <p:cNvPr id="7" name="Espace réservé du numéro de diapositive 3">
            <a:extLst>
              <a:ext uri="{FF2B5EF4-FFF2-40B4-BE49-F238E27FC236}">
                <a16:creationId xmlns="" xmlns:a16="http://schemas.microsoft.com/office/drawing/2014/main" id="{BC6DABDC-D11D-4D1A-8A6B-2B1A7884AB07}"/>
              </a:ext>
            </a:extLst>
          </p:cNvPr>
          <p:cNvSpPr txBox="1">
            <a:spLocks/>
          </p:cNvSpPr>
          <p:nvPr/>
        </p:nvSpPr>
        <p:spPr>
          <a:xfrm>
            <a:off x="8388424" y="6453336"/>
            <a:ext cx="621432"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2C702AE-1502-43AE-8DBA-2BCAD3408EF2}" type="slidenum">
              <a:rPr lang="fr-FR" smtClean="0">
                <a:latin typeface="+mj-lt"/>
              </a:rPr>
              <a:pPr/>
              <a:t>20</a:t>
            </a:fld>
            <a:endParaRPr lang="fr-FR">
              <a:latin typeface="+mj-lt"/>
            </a:endParaRPr>
          </a:p>
        </p:txBody>
      </p:sp>
      <p:grpSp>
        <p:nvGrpSpPr>
          <p:cNvPr id="12" name="Groupe 11"/>
          <p:cNvGrpSpPr/>
          <p:nvPr/>
        </p:nvGrpSpPr>
        <p:grpSpPr>
          <a:xfrm>
            <a:off x="6983413" y="0"/>
            <a:ext cx="2190482" cy="720725"/>
            <a:chOff x="6983413" y="0"/>
            <a:chExt cx="2190482" cy="720725"/>
          </a:xfrm>
        </p:grpSpPr>
        <p:grpSp>
          <p:nvGrpSpPr>
            <p:cNvPr id="14" name="Group 4"/>
            <p:cNvGrpSpPr>
              <a:grpSpLocks noChangeAspect="1"/>
            </p:cNvGrpSpPr>
            <p:nvPr/>
          </p:nvGrpSpPr>
          <p:grpSpPr bwMode="auto">
            <a:xfrm>
              <a:off x="6983413" y="0"/>
              <a:ext cx="2160587" cy="720725"/>
              <a:chOff x="4399" y="0"/>
              <a:chExt cx="1361" cy="454"/>
            </a:xfrm>
          </p:grpSpPr>
          <p:sp>
            <p:nvSpPr>
              <p:cNvPr id="16" name="AutoShape 3"/>
              <p:cNvSpPr>
                <a:spLocks noChangeAspect="1" noChangeArrowheads="1" noTextEdit="1"/>
              </p:cNvSpPr>
              <p:nvPr/>
            </p:nvSpPr>
            <p:spPr bwMode="auto">
              <a:xfrm>
                <a:off x="4399" y="0"/>
                <a:ext cx="1361"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pic>
            <p:nvPicPr>
              <p:cNvPr id="17"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9" y="4"/>
                <a:ext cx="681"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 name="Imag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3706" y="3176"/>
              <a:ext cx="1110189" cy="715991"/>
            </a:xfrm>
            <a:prstGeom prst="rect">
              <a:avLst/>
            </a:prstGeom>
          </p:spPr>
        </p:pic>
      </p:grpSp>
      <p:sp>
        <p:nvSpPr>
          <p:cNvPr id="19" name="ZoneTexte 18"/>
          <p:cNvSpPr txBox="1"/>
          <p:nvPr/>
        </p:nvSpPr>
        <p:spPr>
          <a:xfrm>
            <a:off x="2195736" y="159023"/>
            <a:ext cx="4787677" cy="461665"/>
          </a:xfrm>
          <a:prstGeom prst="rect">
            <a:avLst/>
          </a:prstGeom>
          <a:noFill/>
        </p:spPr>
        <p:txBody>
          <a:bodyPr wrap="square" rtlCol="0">
            <a:spAutoFit/>
          </a:bodyPr>
          <a:lstStyle/>
          <a:p>
            <a:pPr defTabSz="363538">
              <a:tabLst>
                <a:tab pos="903288" algn="l"/>
                <a:tab pos="1077913" algn="l"/>
              </a:tabLst>
            </a:pPr>
            <a:r>
              <a:rPr lang="fr-FR" sz="2400" b="1" cap="small" dirty="0" err="1" smtClean="0">
                <a:solidFill>
                  <a:srgbClr val="FFFFFF"/>
                </a:solidFill>
              </a:rPr>
              <a:t>PNSN</a:t>
            </a:r>
            <a:r>
              <a:rPr lang="fr-FR" sz="2400" b="1" cap="small" dirty="0" smtClean="0">
                <a:solidFill>
                  <a:srgbClr val="FFFFFF"/>
                </a:solidFill>
              </a:rPr>
              <a:t> : instances de gouvernance</a:t>
            </a:r>
            <a:endParaRPr lang="fr-FR" sz="2400" b="1" cap="small" dirty="0">
              <a:solidFill>
                <a:srgbClr val="FFFFFF"/>
              </a:solidFill>
            </a:endParaRPr>
          </a:p>
        </p:txBody>
      </p:sp>
      <p:sp>
        <p:nvSpPr>
          <p:cNvPr id="10" name="Titre 1"/>
          <p:cNvSpPr>
            <a:spLocks noGrp="1"/>
          </p:cNvSpPr>
          <p:nvPr>
            <p:ph type="title"/>
          </p:nvPr>
        </p:nvSpPr>
        <p:spPr>
          <a:xfrm>
            <a:off x="467544" y="1052736"/>
            <a:ext cx="8208912" cy="620713"/>
          </a:xfrm>
        </p:spPr>
        <p:txBody>
          <a:bodyPr>
            <a:normAutofit/>
          </a:bodyPr>
          <a:lstStyle/>
          <a:p>
            <a:r>
              <a:rPr lang="fr-FR" sz="2800" b="1" dirty="0">
                <a:solidFill>
                  <a:schemeClr val="tx1">
                    <a:lumMod val="75000"/>
                  </a:schemeClr>
                </a:solidFill>
              </a:rPr>
              <a:t>Principales instances de gouvernance</a:t>
            </a:r>
          </a:p>
        </p:txBody>
      </p:sp>
      <p:sp>
        <p:nvSpPr>
          <p:cNvPr id="11" name="Espace réservé du contenu 2"/>
          <p:cNvSpPr>
            <a:spLocks noGrp="1"/>
          </p:cNvSpPr>
          <p:nvPr>
            <p:ph idx="1"/>
          </p:nvPr>
        </p:nvSpPr>
        <p:spPr>
          <a:xfrm>
            <a:off x="287524" y="1844824"/>
            <a:ext cx="8568952" cy="4176464"/>
          </a:xfrm>
        </p:spPr>
        <p:txBody>
          <a:bodyPr>
            <a:normAutofit fontScale="92500" lnSpcReduction="10000"/>
          </a:bodyPr>
          <a:lstStyle/>
          <a:p>
            <a:r>
              <a:rPr lang="fr-FR" sz="2600" b="1" dirty="0">
                <a:solidFill>
                  <a:schemeClr val="accent1"/>
                </a:solidFill>
              </a:rPr>
              <a:t>Le </a:t>
            </a:r>
            <a:r>
              <a:rPr lang="fr-FR" sz="2600" b="1" dirty="0" smtClean="0">
                <a:solidFill>
                  <a:schemeClr val="accent1"/>
                </a:solidFill>
              </a:rPr>
              <a:t>Comite </a:t>
            </a:r>
            <a:r>
              <a:rPr lang="fr-FR" sz="2600" b="1" dirty="0">
                <a:solidFill>
                  <a:schemeClr val="accent1"/>
                </a:solidFill>
              </a:rPr>
              <a:t>d’Orientation Stratégique (COS) et ses fonctions</a:t>
            </a:r>
          </a:p>
          <a:p>
            <a:pPr lvl="1"/>
            <a:r>
              <a:rPr lang="fr-FR" dirty="0">
                <a:solidFill>
                  <a:schemeClr val="accent6">
                    <a:lumMod val="50000"/>
                  </a:schemeClr>
                </a:solidFill>
              </a:rPr>
              <a:t>Plaidoyer, Orientations Stratégiques et mobilisation des ressources pour la mise en œuvre de la </a:t>
            </a:r>
            <a:r>
              <a:rPr lang="fr-FR" dirty="0" err="1" smtClean="0">
                <a:solidFill>
                  <a:schemeClr val="accent6">
                    <a:lumMod val="50000"/>
                  </a:schemeClr>
                </a:solidFill>
              </a:rPr>
              <a:t>PNSN</a:t>
            </a:r>
            <a:endParaRPr lang="fr-FR" dirty="0"/>
          </a:p>
          <a:p>
            <a:pPr lvl="1"/>
            <a:r>
              <a:rPr lang="fr-FR" dirty="0">
                <a:solidFill>
                  <a:schemeClr val="accent4">
                    <a:lumMod val="50000"/>
                  </a:schemeClr>
                </a:solidFill>
              </a:rPr>
              <a:t>Harmonisation des politiques et stratégies sous-sectorielles et alignement des initiatives, projets et programmes mis en œuvre dans le domaine de la </a:t>
            </a:r>
            <a:r>
              <a:rPr lang="fr-FR" dirty="0" smtClean="0">
                <a:solidFill>
                  <a:schemeClr val="accent4">
                    <a:lumMod val="50000"/>
                  </a:schemeClr>
                </a:solidFill>
              </a:rPr>
              <a:t>nutrition</a:t>
            </a:r>
            <a:endParaRPr lang="fr-FR" dirty="0">
              <a:solidFill>
                <a:schemeClr val="accent4">
                  <a:lumMod val="50000"/>
                </a:schemeClr>
              </a:solidFill>
            </a:endParaRPr>
          </a:p>
          <a:p>
            <a:pPr lvl="1"/>
            <a:r>
              <a:rPr lang="fr-FR" dirty="0">
                <a:solidFill>
                  <a:schemeClr val="accent2">
                    <a:lumMod val="75000"/>
                  </a:schemeClr>
                </a:solidFill>
              </a:rPr>
              <a:t>Examen et adoption des rapports du Comité Technique de la </a:t>
            </a:r>
            <a:r>
              <a:rPr lang="fr-FR" dirty="0" err="1" smtClean="0">
                <a:solidFill>
                  <a:schemeClr val="accent2">
                    <a:lumMod val="75000"/>
                  </a:schemeClr>
                </a:solidFill>
              </a:rPr>
              <a:t>PNSN</a:t>
            </a:r>
            <a:endParaRPr lang="fr-FR" dirty="0">
              <a:solidFill>
                <a:schemeClr val="accent2">
                  <a:lumMod val="75000"/>
                </a:schemeClr>
              </a:solidFill>
            </a:endParaRPr>
          </a:p>
          <a:p>
            <a:pPr lvl="1"/>
            <a:r>
              <a:rPr lang="fr-FR" dirty="0"/>
              <a:t>Rendre disponible les informations nécessaires au suivi de la mise en œuvre de l’axe </a:t>
            </a:r>
            <a:r>
              <a:rPr lang="fr-FR" dirty="0" err="1" smtClean="0"/>
              <a:t>n°4</a:t>
            </a:r>
            <a:r>
              <a:rPr lang="fr-FR" dirty="0" smtClean="0"/>
              <a:t> </a:t>
            </a:r>
            <a:r>
              <a:rPr lang="fr-FR" dirty="0"/>
              <a:t>relatif a la nutrition de l’Initiative 3N (Les Nigériens Nourrissent Les Nigériens)</a:t>
            </a:r>
            <a:endParaRPr lang="fr-FR" sz="2000" dirty="0"/>
          </a:p>
        </p:txBody>
      </p:sp>
    </p:spTree>
    <p:extLst>
      <p:ext uri="{BB962C8B-B14F-4D97-AF65-F5344CB8AC3E}">
        <p14:creationId xmlns:p14="http://schemas.microsoft.com/office/powerpoint/2010/main" val="3686231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randombar(horizontal)">
                                      <p:cBhvr>
                                        <p:cTn id="11" dur="500"/>
                                        <p:tgtEl>
                                          <p:spTgt spid="19"/>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1">
                                            <p:txEl>
                                              <p:pRg st="0" end="0"/>
                                            </p:txEl>
                                          </p:spTgt>
                                        </p:tgtEl>
                                        <p:attrNameLst>
                                          <p:attrName>style.visibility</p:attrName>
                                        </p:attrNameLst>
                                      </p:cBhvr>
                                      <p:to>
                                        <p:strVal val="visible"/>
                                      </p:to>
                                    </p:set>
                                    <p:animEffect transition="in" filter="wipe(left)">
                                      <p:cBhvr>
                                        <p:cTn id="19" dur="500"/>
                                        <p:tgtEl>
                                          <p:spTgt spid="11">
                                            <p:txEl>
                                              <p:pRg st="0" end="0"/>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1">
                                            <p:txEl>
                                              <p:pRg st="1" end="1"/>
                                            </p:txEl>
                                          </p:spTgt>
                                        </p:tgtEl>
                                        <p:attrNameLst>
                                          <p:attrName>style.visibility</p:attrName>
                                        </p:attrNameLst>
                                      </p:cBhvr>
                                      <p:to>
                                        <p:strVal val="visible"/>
                                      </p:to>
                                    </p:set>
                                    <p:animEffect transition="in" filter="wipe(left)">
                                      <p:cBhvr>
                                        <p:cTn id="23" dur="500"/>
                                        <p:tgtEl>
                                          <p:spTgt spid="11">
                                            <p:txEl>
                                              <p:pRg st="1" end="1"/>
                                            </p:txEl>
                                          </p:spTgt>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11">
                                            <p:txEl>
                                              <p:pRg st="2" end="2"/>
                                            </p:txEl>
                                          </p:spTgt>
                                        </p:tgtEl>
                                        <p:attrNameLst>
                                          <p:attrName>style.visibility</p:attrName>
                                        </p:attrNameLst>
                                      </p:cBhvr>
                                      <p:to>
                                        <p:strVal val="visible"/>
                                      </p:to>
                                    </p:set>
                                    <p:animEffect transition="in" filter="wipe(left)">
                                      <p:cBhvr>
                                        <p:cTn id="27" dur="500"/>
                                        <p:tgtEl>
                                          <p:spTgt spid="11">
                                            <p:txEl>
                                              <p:pRg st="2" end="2"/>
                                            </p:txEl>
                                          </p:spTgt>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11">
                                            <p:txEl>
                                              <p:pRg st="3" end="3"/>
                                            </p:txEl>
                                          </p:spTgt>
                                        </p:tgtEl>
                                        <p:attrNameLst>
                                          <p:attrName>style.visibility</p:attrName>
                                        </p:attrNameLst>
                                      </p:cBhvr>
                                      <p:to>
                                        <p:strVal val="visible"/>
                                      </p:to>
                                    </p:set>
                                    <p:animEffect transition="in" filter="wipe(left)">
                                      <p:cBhvr>
                                        <p:cTn id="31" dur="500"/>
                                        <p:tgtEl>
                                          <p:spTgt spid="11">
                                            <p:txEl>
                                              <p:pRg st="3" end="3"/>
                                            </p:txEl>
                                          </p:spTgt>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11">
                                            <p:txEl>
                                              <p:pRg st="4" end="4"/>
                                            </p:txEl>
                                          </p:spTgt>
                                        </p:tgtEl>
                                        <p:attrNameLst>
                                          <p:attrName>style.visibility</p:attrName>
                                        </p:attrNameLst>
                                      </p:cBhvr>
                                      <p:to>
                                        <p:strVal val="visible"/>
                                      </p:to>
                                    </p:set>
                                    <p:animEffect transition="in" filter="wipe(left)">
                                      <p:cBhvr>
                                        <p:cTn id="35" dur="500"/>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02C702AE-1502-43AE-8DBA-2BCAD3408EF2}" type="slidenum">
              <a:rPr lang="fr-FR" smtClean="0">
                <a:latin typeface="+mj-lt"/>
              </a:rPr>
              <a:pPr/>
              <a:t>21</a:t>
            </a:fld>
            <a:endParaRPr lang="fr-FR">
              <a:latin typeface="+mj-lt"/>
            </a:endParaRPr>
          </a:p>
        </p:txBody>
      </p:sp>
      <p:sp>
        <p:nvSpPr>
          <p:cNvPr id="7" name="Espace réservé du numéro de diapositive 3">
            <a:extLst>
              <a:ext uri="{FF2B5EF4-FFF2-40B4-BE49-F238E27FC236}">
                <a16:creationId xmlns="" xmlns:a16="http://schemas.microsoft.com/office/drawing/2014/main" id="{BC6DABDC-D11D-4D1A-8A6B-2B1A7884AB07}"/>
              </a:ext>
            </a:extLst>
          </p:cNvPr>
          <p:cNvSpPr txBox="1">
            <a:spLocks/>
          </p:cNvSpPr>
          <p:nvPr/>
        </p:nvSpPr>
        <p:spPr>
          <a:xfrm>
            <a:off x="8388424" y="6453336"/>
            <a:ext cx="621432"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2C702AE-1502-43AE-8DBA-2BCAD3408EF2}" type="slidenum">
              <a:rPr lang="fr-FR" smtClean="0">
                <a:latin typeface="+mj-lt"/>
              </a:rPr>
              <a:pPr/>
              <a:t>21</a:t>
            </a:fld>
            <a:endParaRPr lang="fr-FR">
              <a:latin typeface="+mj-lt"/>
            </a:endParaRPr>
          </a:p>
        </p:txBody>
      </p:sp>
      <p:grpSp>
        <p:nvGrpSpPr>
          <p:cNvPr id="12" name="Groupe 11"/>
          <p:cNvGrpSpPr/>
          <p:nvPr/>
        </p:nvGrpSpPr>
        <p:grpSpPr>
          <a:xfrm>
            <a:off x="6983413" y="0"/>
            <a:ext cx="2190482" cy="720725"/>
            <a:chOff x="6983413" y="0"/>
            <a:chExt cx="2190482" cy="720725"/>
          </a:xfrm>
        </p:grpSpPr>
        <p:grpSp>
          <p:nvGrpSpPr>
            <p:cNvPr id="14" name="Group 4"/>
            <p:cNvGrpSpPr>
              <a:grpSpLocks noChangeAspect="1"/>
            </p:cNvGrpSpPr>
            <p:nvPr/>
          </p:nvGrpSpPr>
          <p:grpSpPr bwMode="auto">
            <a:xfrm>
              <a:off x="6983413" y="0"/>
              <a:ext cx="2160587" cy="720725"/>
              <a:chOff x="4399" y="0"/>
              <a:chExt cx="1361" cy="454"/>
            </a:xfrm>
          </p:grpSpPr>
          <p:sp>
            <p:nvSpPr>
              <p:cNvPr id="16" name="AutoShape 3"/>
              <p:cNvSpPr>
                <a:spLocks noChangeAspect="1" noChangeArrowheads="1" noTextEdit="1"/>
              </p:cNvSpPr>
              <p:nvPr/>
            </p:nvSpPr>
            <p:spPr bwMode="auto">
              <a:xfrm>
                <a:off x="4399" y="0"/>
                <a:ext cx="1361"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pic>
            <p:nvPicPr>
              <p:cNvPr id="17"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9" y="4"/>
                <a:ext cx="681"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 name="Imag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3706" y="3176"/>
              <a:ext cx="1110189" cy="715991"/>
            </a:xfrm>
            <a:prstGeom prst="rect">
              <a:avLst/>
            </a:prstGeom>
          </p:spPr>
        </p:pic>
      </p:grpSp>
      <p:sp>
        <p:nvSpPr>
          <p:cNvPr id="19" name="ZoneTexte 18"/>
          <p:cNvSpPr txBox="1"/>
          <p:nvPr/>
        </p:nvSpPr>
        <p:spPr>
          <a:xfrm>
            <a:off x="2195736" y="116632"/>
            <a:ext cx="4787677" cy="461665"/>
          </a:xfrm>
          <a:prstGeom prst="rect">
            <a:avLst/>
          </a:prstGeom>
          <a:noFill/>
        </p:spPr>
        <p:txBody>
          <a:bodyPr wrap="square" rtlCol="0">
            <a:spAutoFit/>
          </a:bodyPr>
          <a:lstStyle/>
          <a:p>
            <a:pPr defTabSz="363538">
              <a:tabLst>
                <a:tab pos="903288" algn="l"/>
                <a:tab pos="1077913" algn="l"/>
              </a:tabLst>
            </a:pPr>
            <a:r>
              <a:rPr lang="fr-FR" sz="2400" b="1" cap="small" dirty="0" err="1">
                <a:solidFill>
                  <a:srgbClr val="FFFFFF"/>
                </a:solidFill>
              </a:rPr>
              <a:t>PNSN</a:t>
            </a:r>
            <a:r>
              <a:rPr lang="fr-FR" sz="2400" b="1" cap="small" dirty="0">
                <a:solidFill>
                  <a:srgbClr val="FFFFFF"/>
                </a:solidFill>
              </a:rPr>
              <a:t> : instances de gouvernance</a:t>
            </a:r>
          </a:p>
        </p:txBody>
      </p:sp>
      <p:sp>
        <p:nvSpPr>
          <p:cNvPr id="10" name="Titre 1"/>
          <p:cNvSpPr>
            <a:spLocks noGrp="1"/>
          </p:cNvSpPr>
          <p:nvPr>
            <p:ph type="title"/>
          </p:nvPr>
        </p:nvSpPr>
        <p:spPr>
          <a:xfrm>
            <a:off x="611560" y="1105130"/>
            <a:ext cx="8208912" cy="595678"/>
          </a:xfrm>
        </p:spPr>
        <p:txBody>
          <a:bodyPr>
            <a:normAutofit/>
          </a:bodyPr>
          <a:lstStyle/>
          <a:p>
            <a:r>
              <a:rPr lang="fr-FR" sz="2800" dirty="0">
                <a:solidFill>
                  <a:srgbClr val="002060"/>
                </a:solidFill>
              </a:rPr>
              <a:t>Principales instances de gouvernance</a:t>
            </a:r>
          </a:p>
        </p:txBody>
      </p:sp>
      <p:sp>
        <p:nvSpPr>
          <p:cNvPr id="11" name="Espace réservé du contenu 2"/>
          <p:cNvSpPr>
            <a:spLocks noGrp="1"/>
          </p:cNvSpPr>
          <p:nvPr>
            <p:ph idx="1"/>
          </p:nvPr>
        </p:nvSpPr>
        <p:spPr>
          <a:xfrm>
            <a:off x="179512" y="1843336"/>
            <a:ext cx="8856476" cy="505544"/>
          </a:xfrm>
        </p:spPr>
        <p:txBody>
          <a:bodyPr>
            <a:noAutofit/>
          </a:bodyPr>
          <a:lstStyle/>
          <a:p>
            <a:pPr marL="0" indent="0">
              <a:buNone/>
            </a:pPr>
            <a:r>
              <a:rPr lang="fr-FR" sz="2400" b="1" dirty="0">
                <a:solidFill>
                  <a:schemeClr val="accent6">
                    <a:lumMod val="50000"/>
                  </a:schemeClr>
                </a:solidFill>
              </a:rPr>
              <a:t>Le Comite </a:t>
            </a:r>
            <a:r>
              <a:rPr lang="fr-FR" sz="2400" b="1" dirty="0" smtClean="0">
                <a:solidFill>
                  <a:schemeClr val="accent6">
                    <a:lumMod val="50000"/>
                  </a:schemeClr>
                </a:solidFill>
              </a:rPr>
              <a:t>Technique </a:t>
            </a:r>
            <a:r>
              <a:rPr lang="fr-FR" sz="2400" b="1" dirty="0">
                <a:solidFill>
                  <a:schemeClr val="accent6">
                    <a:lumMod val="50000"/>
                  </a:schemeClr>
                </a:solidFill>
              </a:rPr>
              <a:t>de la PNSN (</a:t>
            </a:r>
            <a:r>
              <a:rPr lang="fr-FR" sz="2400" b="1" dirty="0" smtClean="0">
                <a:solidFill>
                  <a:schemeClr val="accent6">
                    <a:lumMod val="50000"/>
                  </a:schemeClr>
                </a:solidFill>
              </a:rPr>
              <a:t>CT/</a:t>
            </a:r>
            <a:r>
              <a:rPr lang="fr-FR" sz="2400" b="1" dirty="0" err="1" smtClean="0">
                <a:solidFill>
                  <a:schemeClr val="accent6">
                    <a:lumMod val="50000"/>
                  </a:schemeClr>
                </a:solidFill>
              </a:rPr>
              <a:t>PNSN</a:t>
            </a:r>
            <a:r>
              <a:rPr lang="fr-FR" sz="2400" b="1" dirty="0">
                <a:solidFill>
                  <a:schemeClr val="accent6">
                    <a:lumMod val="50000"/>
                  </a:schemeClr>
                </a:solidFill>
              </a:rPr>
              <a:t>) et ses </a:t>
            </a:r>
            <a:r>
              <a:rPr lang="fr-FR" sz="2400" b="1" dirty="0" smtClean="0">
                <a:solidFill>
                  <a:schemeClr val="accent6">
                    <a:lumMod val="50000"/>
                  </a:schemeClr>
                </a:solidFill>
              </a:rPr>
              <a:t>fonctions</a:t>
            </a:r>
            <a:endParaRPr lang="fr-FR" sz="2400" b="1" dirty="0">
              <a:solidFill>
                <a:schemeClr val="accent6">
                  <a:lumMod val="50000"/>
                </a:schemeClr>
              </a:solidFill>
            </a:endParaRPr>
          </a:p>
        </p:txBody>
      </p:sp>
      <p:sp>
        <p:nvSpPr>
          <p:cNvPr id="2" name="Rectangle 1"/>
          <p:cNvSpPr/>
          <p:nvPr/>
        </p:nvSpPr>
        <p:spPr>
          <a:xfrm>
            <a:off x="216024" y="2604968"/>
            <a:ext cx="8676456" cy="3416320"/>
          </a:xfrm>
          <a:prstGeom prst="rect">
            <a:avLst/>
          </a:prstGeom>
        </p:spPr>
        <p:txBody>
          <a:bodyPr wrap="square">
            <a:spAutoFit/>
          </a:bodyPr>
          <a:lstStyle/>
          <a:p>
            <a:pPr marL="742950" lvl="1" indent="-285750">
              <a:buFont typeface="Arial" panose="020B0604020202020204" pitchFamily="34" charset="0"/>
              <a:buChar char="•"/>
            </a:pPr>
            <a:r>
              <a:rPr lang="fr-FR" sz="2400" b="1" dirty="0">
                <a:solidFill>
                  <a:schemeClr val="accent4">
                    <a:lumMod val="75000"/>
                  </a:schemeClr>
                </a:solidFill>
              </a:rPr>
              <a:t>Suivi technique et coordination de la mise en œuvre de la </a:t>
            </a:r>
            <a:r>
              <a:rPr lang="fr-FR" sz="2400" b="1" dirty="0" err="1">
                <a:solidFill>
                  <a:schemeClr val="accent4">
                    <a:lumMod val="75000"/>
                  </a:schemeClr>
                </a:solidFill>
              </a:rPr>
              <a:t>PNSN</a:t>
            </a:r>
            <a:endParaRPr lang="fr-FR" sz="2400" b="1" dirty="0">
              <a:solidFill>
                <a:schemeClr val="accent4">
                  <a:lumMod val="75000"/>
                </a:schemeClr>
              </a:solidFill>
            </a:endParaRPr>
          </a:p>
          <a:p>
            <a:pPr marL="742950" lvl="1" indent="-285750">
              <a:buFont typeface="Arial" panose="020B0604020202020204" pitchFamily="34" charset="0"/>
              <a:buChar char="•"/>
            </a:pPr>
            <a:r>
              <a:rPr lang="fr-FR" sz="2400" b="1" dirty="0">
                <a:solidFill>
                  <a:schemeClr val="tx2">
                    <a:lumMod val="75000"/>
                  </a:schemeClr>
                </a:solidFill>
              </a:rPr>
              <a:t>Révision et la validation technique des documents et des messages fournis par la Plateforme Nationale d’Information pour la Nutrition </a:t>
            </a:r>
          </a:p>
          <a:p>
            <a:pPr marL="742950" lvl="1" indent="-285750">
              <a:buFont typeface="Arial" panose="020B0604020202020204" pitchFamily="34" charset="0"/>
              <a:buChar char="•"/>
            </a:pPr>
            <a:r>
              <a:rPr lang="fr-FR" sz="2400" b="1" dirty="0">
                <a:solidFill>
                  <a:schemeClr val="accent2">
                    <a:lumMod val="50000"/>
                  </a:schemeClr>
                </a:solidFill>
              </a:rPr>
              <a:t>Révision et validation technique des rapports de mise en œuvre et d’évaluation de la </a:t>
            </a:r>
            <a:r>
              <a:rPr lang="fr-FR" sz="2400" b="1" dirty="0" err="1">
                <a:solidFill>
                  <a:schemeClr val="accent2">
                    <a:lumMod val="50000"/>
                  </a:schemeClr>
                </a:solidFill>
              </a:rPr>
              <a:t>PNSN</a:t>
            </a:r>
            <a:r>
              <a:rPr lang="fr-FR" sz="2400" b="1" dirty="0">
                <a:solidFill>
                  <a:schemeClr val="accent2">
                    <a:lumMod val="50000"/>
                  </a:schemeClr>
                </a:solidFill>
              </a:rPr>
              <a:t>, des productions des groupes techniques de nutrition et des rapports d’activités des réseaux SUN du Niger</a:t>
            </a:r>
            <a:endParaRPr lang="fr-FR" sz="2800" b="1" dirty="0">
              <a:solidFill>
                <a:schemeClr val="accent2">
                  <a:lumMod val="50000"/>
                </a:schemeClr>
              </a:solidFill>
            </a:endParaRPr>
          </a:p>
        </p:txBody>
      </p:sp>
    </p:spTree>
    <p:extLst>
      <p:ext uri="{BB962C8B-B14F-4D97-AF65-F5344CB8AC3E}">
        <p14:creationId xmlns:p14="http://schemas.microsoft.com/office/powerpoint/2010/main" val="2088062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randombar(horizontal)">
                                      <p:cBhvr>
                                        <p:cTn id="11" dur="500"/>
                                        <p:tgtEl>
                                          <p:spTgt spid="19"/>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randombar(horizontal)">
                                      <p:cBhvr>
                                        <p:cTn id="15" dur="500"/>
                                        <p:tgtEl>
                                          <p:spTgt spid="10"/>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11">
                                            <p:txEl>
                                              <p:pRg st="0" end="0"/>
                                            </p:txEl>
                                          </p:spTgt>
                                        </p:tgtEl>
                                        <p:attrNameLst>
                                          <p:attrName>style.visibility</p:attrName>
                                        </p:attrNameLst>
                                      </p:cBhvr>
                                      <p:to>
                                        <p:strVal val="visible"/>
                                      </p:to>
                                    </p:set>
                                    <p:animEffect transition="in" filter="barn(inVertical)">
                                      <p:cBhvr>
                                        <p:cTn id="19" dur="500"/>
                                        <p:tgtEl>
                                          <p:spTgt spid="11">
                                            <p:txEl>
                                              <p:pRg st="0" end="0"/>
                                            </p:txEl>
                                          </p:spTgt>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2">
                                            <p:txEl>
                                              <p:pRg st="0" end="0"/>
                                            </p:txEl>
                                          </p:spTgt>
                                        </p:tgtEl>
                                        <p:attrNameLst>
                                          <p:attrName>style.visibility</p:attrName>
                                        </p:attrNameLst>
                                      </p:cBhvr>
                                      <p:to>
                                        <p:strVal val="visible"/>
                                      </p:to>
                                    </p:set>
                                    <p:animEffect transition="in" filter="wipe(down)">
                                      <p:cBhvr>
                                        <p:cTn id="23" dur="500"/>
                                        <p:tgtEl>
                                          <p:spTgt spid="2">
                                            <p:txEl>
                                              <p:pRg st="0" end="0"/>
                                            </p:txEl>
                                          </p:spTgt>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2">
                                            <p:txEl>
                                              <p:pRg st="1" end="1"/>
                                            </p:txEl>
                                          </p:spTgt>
                                        </p:tgtEl>
                                        <p:attrNameLst>
                                          <p:attrName>style.visibility</p:attrName>
                                        </p:attrNameLst>
                                      </p:cBhvr>
                                      <p:to>
                                        <p:strVal val="visible"/>
                                      </p:to>
                                    </p:set>
                                    <p:animEffect transition="in" filter="wipe(down)">
                                      <p:cBhvr>
                                        <p:cTn id="27" dur="500"/>
                                        <p:tgtEl>
                                          <p:spTgt spid="2">
                                            <p:txEl>
                                              <p:pRg st="1" end="1"/>
                                            </p:txEl>
                                          </p:spTgt>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2">
                                            <p:txEl>
                                              <p:pRg st="2" end="2"/>
                                            </p:txEl>
                                          </p:spTgt>
                                        </p:tgtEl>
                                        <p:attrNameLst>
                                          <p:attrName>style.visibility</p:attrName>
                                        </p:attrNameLst>
                                      </p:cBhvr>
                                      <p:to>
                                        <p:strVal val="visible"/>
                                      </p:to>
                                    </p:set>
                                    <p:animEffect transition="in" filter="wipe(down)">
                                      <p:cBhvr>
                                        <p:cTn id="31"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0" grpId="0"/>
      <p:bldP spid="11"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02C702AE-1502-43AE-8DBA-2BCAD3408EF2}" type="slidenum">
              <a:rPr lang="fr-FR" smtClean="0">
                <a:latin typeface="+mj-lt"/>
              </a:rPr>
              <a:pPr/>
              <a:t>22</a:t>
            </a:fld>
            <a:endParaRPr lang="fr-FR">
              <a:latin typeface="+mj-lt"/>
            </a:endParaRPr>
          </a:p>
        </p:txBody>
      </p:sp>
      <p:sp>
        <p:nvSpPr>
          <p:cNvPr id="7" name="Espace réservé du numéro de diapositive 3">
            <a:extLst>
              <a:ext uri="{FF2B5EF4-FFF2-40B4-BE49-F238E27FC236}">
                <a16:creationId xmlns="" xmlns:a16="http://schemas.microsoft.com/office/drawing/2014/main" id="{BC6DABDC-D11D-4D1A-8A6B-2B1A7884AB07}"/>
              </a:ext>
            </a:extLst>
          </p:cNvPr>
          <p:cNvSpPr txBox="1">
            <a:spLocks/>
          </p:cNvSpPr>
          <p:nvPr/>
        </p:nvSpPr>
        <p:spPr>
          <a:xfrm>
            <a:off x="8388424" y="6453336"/>
            <a:ext cx="621432"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2C702AE-1502-43AE-8DBA-2BCAD3408EF2}" type="slidenum">
              <a:rPr lang="fr-FR" smtClean="0">
                <a:latin typeface="+mj-lt"/>
              </a:rPr>
              <a:pPr/>
              <a:t>22</a:t>
            </a:fld>
            <a:endParaRPr lang="fr-FR">
              <a:latin typeface="+mj-lt"/>
            </a:endParaRPr>
          </a:p>
        </p:txBody>
      </p:sp>
      <p:grpSp>
        <p:nvGrpSpPr>
          <p:cNvPr id="12" name="Groupe 11"/>
          <p:cNvGrpSpPr/>
          <p:nvPr/>
        </p:nvGrpSpPr>
        <p:grpSpPr>
          <a:xfrm>
            <a:off x="6983413" y="0"/>
            <a:ext cx="2190482" cy="720725"/>
            <a:chOff x="6983413" y="0"/>
            <a:chExt cx="2190482" cy="720725"/>
          </a:xfrm>
        </p:grpSpPr>
        <p:grpSp>
          <p:nvGrpSpPr>
            <p:cNvPr id="14" name="Group 4"/>
            <p:cNvGrpSpPr>
              <a:grpSpLocks noChangeAspect="1"/>
            </p:cNvGrpSpPr>
            <p:nvPr/>
          </p:nvGrpSpPr>
          <p:grpSpPr bwMode="auto">
            <a:xfrm>
              <a:off x="6983413" y="0"/>
              <a:ext cx="2160587" cy="720725"/>
              <a:chOff x="4399" y="0"/>
              <a:chExt cx="1361" cy="454"/>
            </a:xfrm>
          </p:grpSpPr>
          <p:sp>
            <p:nvSpPr>
              <p:cNvPr id="16" name="AutoShape 3"/>
              <p:cNvSpPr>
                <a:spLocks noChangeAspect="1" noChangeArrowheads="1" noTextEdit="1"/>
              </p:cNvSpPr>
              <p:nvPr/>
            </p:nvSpPr>
            <p:spPr bwMode="auto">
              <a:xfrm>
                <a:off x="4399" y="0"/>
                <a:ext cx="1361"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pic>
            <p:nvPicPr>
              <p:cNvPr id="17"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9" y="4"/>
                <a:ext cx="681"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 name="Imag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3706" y="3176"/>
              <a:ext cx="1110189" cy="715991"/>
            </a:xfrm>
            <a:prstGeom prst="rect">
              <a:avLst/>
            </a:prstGeom>
          </p:spPr>
        </p:pic>
      </p:grpSp>
      <p:sp>
        <p:nvSpPr>
          <p:cNvPr id="19" name="ZoneTexte 18"/>
          <p:cNvSpPr txBox="1"/>
          <p:nvPr/>
        </p:nvSpPr>
        <p:spPr>
          <a:xfrm>
            <a:off x="2195736" y="92879"/>
            <a:ext cx="4787677" cy="523220"/>
          </a:xfrm>
          <a:prstGeom prst="rect">
            <a:avLst/>
          </a:prstGeom>
          <a:noFill/>
        </p:spPr>
        <p:txBody>
          <a:bodyPr wrap="square" rtlCol="0">
            <a:spAutoFit/>
          </a:bodyPr>
          <a:lstStyle/>
          <a:p>
            <a:pPr defTabSz="363538">
              <a:tabLst>
                <a:tab pos="903288" algn="l"/>
                <a:tab pos="1077913" algn="l"/>
              </a:tabLst>
            </a:pPr>
            <a:r>
              <a:rPr lang="fr-FR" sz="2800" b="1" cap="small" dirty="0" smtClean="0">
                <a:solidFill>
                  <a:srgbClr val="FFFFFF"/>
                </a:solidFill>
              </a:rPr>
              <a:t>Financement de la nutrition</a:t>
            </a:r>
            <a:endParaRPr lang="fr-FR" sz="2800" b="1" cap="small" dirty="0">
              <a:solidFill>
                <a:srgbClr val="FFFFFF"/>
              </a:solidFill>
            </a:endParaRPr>
          </a:p>
        </p:txBody>
      </p:sp>
      <p:sp>
        <p:nvSpPr>
          <p:cNvPr id="11" name="Titre 1"/>
          <p:cNvSpPr>
            <a:spLocks noGrp="1"/>
          </p:cNvSpPr>
          <p:nvPr>
            <p:ph type="title"/>
          </p:nvPr>
        </p:nvSpPr>
        <p:spPr>
          <a:xfrm>
            <a:off x="454707" y="977782"/>
            <a:ext cx="8208912" cy="795034"/>
          </a:xfrm>
        </p:spPr>
        <p:txBody>
          <a:bodyPr>
            <a:normAutofit/>
          </a:bodyPr>
          <a:lstStyle/>
          <a:p>
            <a:r>
              <a:rPr lang="fr-FR" sz="1800" dirty="0"/>
              <a:t>Répartition des allocations budgétaires et dépenses sur ressources propres du secteur de la nutrition en 2016 et 2017</a:t>
            </a:r>
          </a:p>
        </p:txBody>
      </p:sp>
      <p:pic>
        <p:nvPicPr>
          <p:cNvPr id="13" name="Image 7"/>
          <p:cNvPicPr>
            <a:picLocks noGrp="1"/>
          </p:cNvPicPr>
          <p:nvPr>
            <p:ph idx="1"/>
          </p:nvPr>
        </p:nvPicPr>
        <p:blipFill>
          <a:blip r:embed="rId5" cstate="print">
            <a:extLst>
              <a:ext uri="{28A0092B-C50C-407E-A947-70E740481C1C}">
                <a14:useLocalDpi xmlns:a14="http://schemas.microsoft.com/office/drawing/2010/main" val="0"/>
              </a:ext>
            </a:extLst>
          </a:blip>
          <a:srcRect/>
          <a:stretch>
            <a:fillRect/>
          </a:stretch>
        </p:blipFill>
        <p:spPr bwMode="auto">
          <a:xfrm>
            <a:off x="323528" y="1705357"/>
            <a:ext cx="8208912" cy="4459947"/>
          </a:xfrm>
          <a:prstGeom prst="rect">
            <a:avLst/>
          </a:prstGeom>
          <a:noFill/>
        </p:spPr>
      </p:pic>
    </p:spTree>
    <p:extLst>
      <p:ext uri="{BB962C8B-B14F-4D97-AF65-F5344CB8AC3E}">
        <p14:creationId xmlns:p14="http://schemas.microsoft.com/office/powerpoint/2010/main" val="3367030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randombar(horizontal)">
                                      <p:cBhvr>
                                        <p:cTn id="11" dur="500"/>
                                        <p:tgtEl>
                                          <p:spTgt spid="19"/>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childTnLst>
                          </p:cTn>
                        </p:par>
                        <p:par>
                          <p:cTn id="16" fill="hold">
                            <p:stCondLst>
                              <p:cond delay="1500"/>
                            </p:stCondLst>
                            <p:childTnLst>
                              <p:par>
                                <p:cTn id="17" presetID="9" presetClass="entr" presetSubtype="0"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dissolve">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02C702AE-1502-43AE-8DBA-2BCAD3408EF2}" type="slidenum">
              <a:rPr lang="fr-FR" smtClean="0">
                <a:latin typeface="+mj-lt"/>
              </a:rPr>
              <a:pPr/>
              <a:t>23</a:t>
            </a:fld>
            <a:endParaRPr lang="fr-FR">
              <a:latin typeface="+mj-lt"/>
            </a:endParaRPr>
          </a:p>
        </p:txBody>
      </p:sp>
      <p:sp>
        <p:nvSpPr>
          <p:cNvPr id="7" name="Espace réservé du numéro de diapositive 3">
            <a:extLst>
              <a:ext uri="{FF2B5EF4-FFF2-40B4-BE49-F238E27FC236}">
                <a16:creationId xmlns="" xmlns:a16="http://schemas.microsoft.com/office/drawing/2014/main" id="{BC6DABDC-D11D-4D1A-8A6B-2B1A7884AB07}"/>
              </a:ext>
            </a:extLst>
          </p:cNvPr>
          <p:cNvSpPr txBox="1">
            <a:spLocks/>
          </p:cNvSpPr>
          <p:nvPr/>
        </p:nvSpPr>
        <p:spPr>
          <a:xfrm>
            <a:off x="8388424" y="6453336"/>
            <a:ext cx="621432"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2C702AE-1502-43AE-8DBA-2BCAD3408EF2}" type="slidenum">
              <a:rPr lang="fr-FR" smtClean="0">
                <a:latin typeface="+mj-lt"/>
              </a:rPr>
              <a:pPr/>
              <a:t>23</a:t>
            </a:fld>
            <a:endParaRPr lang="fr-FR">
              <a:latin typeface="+mj-lt"/>
            </a:endParaRPr>
          </a:p>
        </p:txBody>
      </p:sp>
      <p:grpSp>
        <p:nvGrpSpPr>
          <p:cNvPr id="12" name="Groupe 11"/>
          <p:cNvGrpSpPr/>
          <p:nvPr/>
        </p:nvGrpSpPr>
        <p:grpSpPr>
          <a:xfrm>
            <a:off x="6983413" y="0"/>
            <a:ext cx="2190482" cy="720725"/>
            <a:chOff x="6983413" y="0"/>
            <a:chExt cx="2190482" cy="720725"/>
          </a:xfrm>
        </p:grpSpPr>
        <p:grpSp>
          <p:nvGrpSpPr>
            <p:cNvPr id="14" name="Group 4"/>
            <p:cNvGrpSpPr>
              <a:grpSpLocks noChangeAspect="1"/>
            </p:cNvGrpSpPr>
            <p:nvPr/>
          </p:nvGrpSpPr>
          <p:grpSpPr bwMode="auto">
            <a:xfrm>
              <a:off x="6983413" y="0"/>
              <a:ext cx="2160587" cy="720725"/>
              <a:chOff x="4399" y="0"/>
              <a:chExt cx="1361" cy="454"/>
            </a:xfrm>
          </p:grpSpPr>
          <p:sp>
            <p:nvSpPr>
              <p:cNvPr id="16" name="AutoShape 3"/>
              <p:cNvSpPr>
                <a:spLocks noChangeAspect="1" noChangeArrowheads="1" noTextEdit="1"/>
              </p:cNvSpPr>
              <p:nvPr/>
            </p:nvSpPr>
            <p:spPr bwMode="auto">
              <a:xfrm>
                <a:off x="4399" y="0"/>
                <a:ext cx="1361"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pic>
            <p:nvPicPr>
              <p:cNvPr id="17"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9" y="4"/>
                <a:ext cx="681"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 name="Imag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3706" y="3176"/>
              <a:ext cx="1110189" cy="715991"/>
            </a:xfrm>
            <a:prstGeom prst="rect">
              <a:avLst/>
            </a:prstGeom>
          </p:spPr>
        </p:pic>
      </p:grpSp>
      <p:sp>
        <p:nvSpPr>
          <p:cNvPr id="19" name="ZoneTexte 18"/>
          <p:cNvSpPr txBox="1"/>
          <p:nvPr/>
        </p:nvSpPr>
        <p:spPr>
          <a:xfrm>
            <a:off x="2195736" y="-27384"/>
            <a:ext cx="4787677" cy="830997"/>
          </a:xfrm>
          <a:prstGeom prst="rect">
            <a:avLst/>
          </a:prstGeom>
          <a:noFill/>
        </p:spPr>
        <p:txBody>
          <a:bodyPr wrap="square" rtlCol="0">
            <a:spAutoFit/>
          </a:bodyPr>
          <a:lstStyle/>
          <a:p>
            <a:pPr defTabSz="363538">
              <a:tabLst>
                <a:tab pos="903288" algn="l"/>
                <a:tab pos="1077913" algn="l"/>
              </a:tabLst>
            </a:pPr>
            <a:r>
              <a:rPr lang="fr-FR" sz="2400" b="1" cap="small" dirty="0">
                <a:solidFill>
                  <a:srgbClr val="FFFFFF"/>
                </a:solidFill>
              </a:rPr>
              <a:t>F</a:t>
            </a:r>
            <a:r>
              <a:rPr lang="fr-FR" sz="2400" b="1" cap="small" dirty="0" smtClean="0">
                <a:solidFill>
                  <a:srgbClr val="FFFFFF"/>
                </a:solidFill>
              </a:rPr>
              <a:t>inancement domestique de la nutrition</a:t>
            </a:r>
            <a:endParaRPr lang="fr-FR" sz="2400" b="1" cap="small" dirty="0">
              <a:solidFill>
                <a:srgbClr val="FFFFFF"/>
              </a:solidFill>
            </a:endParaRPr>
          </a:p>
        </p:txBody>
      </p:sp>
      <p:sp>
        <p:nvSpPr>
          <p:cNvPr id="10" name="Titre 1"/>
          <p:cNvSpPr>
            <a:spLocks noGrp="1"/>
          </p:cNvSpPr>
          <p:nvPr>
            <p:ph type="title"/>
          </p:nvPr>
        </p:nvSpPr>
        <p:spPr>
          <a:xfrm>
            <a:off x="323528" y="1340768"/>
            <a:ext cx="5190611" cy="835745"/>
          </a:xfrm>
        </p:spPr>
        <p:txBody>
          <a:bodyPr>
            <a:noAutofit/>
          </a:bodyPr>
          <a:lstStyle/>
          <a:p>
            <a:pPr algn="l"/>
            <a:r>
              <a:rPr lang="fr-FR" sz="2000" dirty="0"/>
              <a:t>Allocations et dépenses totales de nutrition sur ressources propres par rapport au PIB </a:t>
            </a:r>
          </a:p>
        </p:txBody>
      </p:sp>
      <p:graphicFrame>
        <p:nvGraphicFramePr>
          <p:cNvPr id="11" name="Espace réservé du contenu 7"/>
          <p:cNvGraphicFramePr>
            <a:graphicFrameLocks noGrp="1"/>
          </p:cNvGraphicFramePr>
          <p:nvPr>
            <p:ph idx="1"/>
            <p:extLst>
              <p:ext uri="{D42A27DB-BD31-4B8C-83A1-F6EECF244321}">
                <p14:modId xmlns:p14="http://schemas.microsoft.com/office/powerpoint/2010/main" val="668234254"/>
              </p:ext>
            </p:extLst>
          </p:nvPr>
        </p:nvGraphicFramePr>
        <p:xfrm>
          <a:off x="379211" y="2296472"/>
          <a:ext cx="4213315" cy="2668753"/>
        </p:xfrm>
        <a:graphic>
          <a:graphicData uri="http://schemas.openxmlformats.org/drawingml/2006/table">
            <a:tbl>
              <a:tblPr firstRow="1" bandRow="1">
                <a:tableStyleId>{5C22544A-7EE6-4342-B048-85BDC9FD1C3A}</a:tableStyleId>
              </a:tblPr>
              <a:tblGrid>
                <a:gridCol w="2087846">
                  <a:extLst>
                    <a:ext uri="{9D8B030D-6E8A-4147-A177-3AD203B41FA5}">
                      <a16:colId xmlns="" xmlns:a16="http://schemas.microsoft.com/office/drawing/2014/main" val="20000"/>
                    </a:ext>
                  </a:extLst>
                </a:gridCol>
                <a:gridCol w="1189365">
                  <a:extLst>
                    <a:ext uri="{9D8B030D-6E8A-4147-A177-3AD203B41FA5}">
                      <a16:colId xmlns="" xmlns:a16="http://schemas.microsoft.com/office/drawing/2014/main" val="20001"/>
                    </a:ext>
                  </a:extLst>
                </a:gridCol>
                <a:gridCol w="936104">
                  <a:extLst>
                    <a:ext uri="{9D8B030D-6E8A-4147-A177-3AD203B41FA5}">
                      <a16:colId xmlns="" xmlns:a16="http://schemas.microsoft.com/office/drawing/2014/main" val="20002"/>
                    </a:ext>
                  </a:extLst>
                </a:gridCol>
              </a:tblGrid>
              <a:tr h="657073">
                <a:tc>
                  <a:txBody>
                    <a:bodyPr/>
                    <a:lstStyle/>
                    <a:p>
                      <a:pPr algn="ctr"/>
                      <a:r>
                        <a:rPr lang="fr-FR" sz="2000" dirty="0"/>
                        <a:t>Items</a:t>
                      </a:r>
                    </a:p>
                  </a:txBody>
                  <a:tcPr/>
                </a:tc>
                <a:tc>
                  <a:txBody>
                    <a:bodyPr/>
                    <a:lstStyle/>
                    <a:p>
                      <a:pPr algn="ctr"/>
                      <a:r>
                        <a:rPr lang="fr-FR" sz="2000" dirty="0"/>
                        <a:t>2016</a:t>
                      </a:r>
                    </a:p>
                  </a:txBody>
                  <a:tcPr/>
                </a:tc>
                <a:tc>
                  <a:txBody>
                    <a:bodyPr/>
                    <a:lstStyle/>
                    <a:p>
                      <a:pPr algn="ctr"/>
                      <a:r>
                        <a:rPr lang="fr-FR" sz="2000" dirty="0" smtClean="0"/>
                        <a:t>2017</a:t>
                      </a:r>
                      <a:endParaRPr lang="fr-FR" sz="2000" dirty="0"/>
                    </a:p>
                  </a:txBody>
                  <a:tcPr/>
                </a:tc>
                <a:extLst>
                  <a:ext uri="{0D108BD9-81ED-4DB2-BD59-A6C34878D82A}">
                    <a16:rowId xmlns="" xmlns:a16="http://schemas.microsoft.com/office/drawing/2014/main" val="10000"/>
                  </a:ext>
                </a:extLst>
              </a:tr>
              <a:tr h="495055">
                <a:tc>
                  <a:txBody>
                    <a:bodyPr/>
                    <a:lstStyle/>
                    <a:p>
                      <a:pPr algn="l"/>
                      <a:r>
                        <a:rPr lang="fr-FR" sz="2000" dirty="0">
                          <a:solidFill>
                            <a:schemeClr val="accent5">
                              <a:lumMod val="50000"/>
                            </a:schemeClr>
                          </a:solidFill>
                        </a:rPr>
                        <a:t>Allocations sur ressources propres</a:t>
                      </a:r>
                    </a:p>
                  </a:txBody>
                  <a:tcPr anchor="ctr"/>
                </a:tc>
                <a:tc>
                  <a:txBody>
                    <a:bodyPr/>
                    <a:lstStyle/>
                    <a:p>
                      <a:pPr algn="l"/>
                      <a:r>
                        <a:rPr lang="fr-FR" sz="2000" dirty="0">
                          <a:solidFill>
                            <a:schemeClr val="accent5">
                              <a:lumMod val="50000"/>
                            </a:schemeClr>
                          </a:solidFill>
                        </a:rPr>
                        <a:t>0,72%</a:t>
                      </a:r>
                    </a:p>
                  </a:txBody>
                  <a:tcPr anchor="ctr"/>
                </a:tc>
                <a:tc>
                  <a:txBody>
                    <a:bodyPr/>
                    <a:lstStyle/>
                    <a:p>
                      <a:pPr algn="l"/>
                      <a:r>
                        <a:rPr lang="fr-FR" sz="2000" dirty="0">
                          <a:solidFill>
                            <a:schemeClr val="accent5">
                              <a:lumMod val="50000"/>
                            </a:schemeClr>
                          </a:solidFill>
                        </a:rPr>
                        <a:t>0,61%</a:t>
                      </a:r>
                    </a:p>
                  </a:txBody>
                  <a:tcPr anchor="ctr"/>
                </a:tc>
                <a:extLst>
                  <a:ext uri="{0D108BD9-81ED-4DB2-BD59-A6C34878D82A}">
                    <a16:rowId xmlns="" xmlns:a16="http://schemas.microsoft.com/office/drawing/2014/main" val="10001"/>
                  </a:ext>
                </a:extLst>
              </a:tr>
              <a:tr h="432048">
                <a:tc>
                  <a:txBody>
                    <a:bodyPr/>
                    <a:lstStyle/>
                    <a:p>
                      <a:pPr algn="l"/>
                      <a:r>
                        <a:rPr lang="fr-FR" sz="2000" dirty="0">
                          <a:solidFill>
                            <a:schemeClr val="accent6">
                              <a:lumMod val="50000"/>
                            </a:schemeClr>
                          </a:solidFill>
                        </a:rPr>
                        <a:t>Dépenses sur ressources propres</a:t>
                      </a:r>
                    </a:p>
                  </a:txBody>
                  <a:tcPr anchor="ctr"/>
                </a:tc>
                <a:tc>
                  <a:txBody>
                    <a:bodyPr/>
                    <a:lstStyle/>
                    <a:p>
                      <a:pPr algn="l"/>
                      <a:r>
                        <a:rPr lang="fr-FR" sz="2000" dirty="0">
                          <a:solidFill>
                            <a:schemeClr val="accent6">
                              <a:lumMod val="50000"/>
                            </a:schemeClr>
                          </a:solidFill>
                        </a:rPr>
                        <a:t>0,46%</a:t>
                      </a:r>
                    </a:p>
                  </a:txBody>
                  <a:tcPr anchor="ctr"/>
                </a:tc>
                <a:tc>
                  <a:txBody>
                    <a:bodyPr/>
                    <a:lstStyle/>
                    <a:p>
                      <a:pPr algn="l"/>
                      <a:r>
                        <a:rPr lang="fr-FR" sz="2000" dirty="0">
                          <a:solidFill>
                            <a:schemeClr val="accent6">
                              <a:lumMod val="50000"/>
                            </a:schemeClr>
                          </a:solidFill>
                        </a:rPr>
                        <a:t>0,48%</a:t>
                      </a:r>
                    </a:p>
                  </a:txBody>
                  <a:tcPr anchor="ctr"/>
                </a:tc>
                <a:extLst>
                  <a:ext uri="{0D108BD9-81ED-4DB2-BD59-A6C34878D82A}">
                    <a16:rowId xmlns="" xmlns:a16="http://schemas.microsoft.com/office/drawing/2014/main" val="10002"/>
                  </a:ext>
                </a:extLst>
              </a:tr>
            </a:tbl>
          </a:graphicData>
        </a:graphic>
      </p:graphicFrame>
      <p:sp>
        <p:nvSpPr>
          <p:cNvPr id="13" name="Titre 1"/>
          <p:cNvSpPr txBox="1">
            <a:spLocks/>
          </p:cNvSpPr>
          <p:nvPr/>
        </p:nvSpPr>
        <p:spPr>
          <a:xfrm>
            <a:off x="330424" y="5085184"/>
            <a:ext cx="4117847" cy="740475"/>
          </a:xfrm>
          <a:prstGeom prst="rect">
            <a:avLst/>
          </a:prstGeom>
        </p:spPr>
        <p:txBody>
          <a:bodyPr vert="horz" lIns="91440" tIns="45720" rIns="91440" bIns="45720" rtlCol="0" anchor="ctr">
            <a:normAutofit fontScale="90000" lnSpcReduction="10000"/>
          </a:bodyPr>
          <a:lstStyle>
            <a:lvl1pPr algn="ctr" defTabSz="914400" rtl="0" eaLnBrk="1" latinLnBrk="0" hangingPunct="1">
              <a:spcBef>
                <a:spcPct val="0"/>
              </a:spcBef>
              <a:buNone/>
              <a:defRPr sz="3200" b="1" kern="1200" cap="none" baseline="0">
                <a:solidFill>
                  <a:schemeClr val="accent4"/>
                </a:solidFill>
                <a:latin typeface="+mj-lt"/>
                <a:ea typeface="+mj-ea"/>
                <a:cs typeface="+mj-cs"/>
              </a:defRPr>
            </a:lvl1pPr>
          </a:lstStyle>
          <a:p>
            <a:pPr algn="l"/>
            <a:r>
              <a:rPr lang="fr-FR" sz="1200" dirty="0">
                <a:solidFill>
                  <a:schemeClr val="tx1">
                    <a:lumMod val="75000"/>
                  </a:schemeClr>
                </a:solidFill>
              </a:rPr>
              <a:t>Source: HC3N. Analyse des allocations budgétaire et des dépenses annuelles de l’Etat dans le secteur de la nutrition, 2016-2017, Rapport provisoire Décembre 2019.  Niamey, Niger</a:t>
            </a:r>
          </a:p>
        </p:txBody>
      </p:sp>
      <p:pic>
        <p:nvPicPr>
          <p:cNvPr id="2" name="Imag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27229" y="1142215"/>
            <a:ext cx="3312368" cy="4683444"/>
          </a:xfrm>
          <a:prstGeom prst="rect">
            <a:avLst/>
          </a:prstGeom>
        </p:spPr>
      </p:pic>
    </p:spTree>
    <p:extLst>
      <p:ext uri="{BB962C8B-B14F-4D97-AF65-F5344CB8AC3E}">
        <p14:creationId xmlns:p14="http://schemas.microsoft.com/office/powerpoint/2010/main" val="1483475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randombar(horizontal)">
                                      <p:cBhvr>
                                        <p:cTn id="11" dur="500"/>
                                        <p:tgtEl>
                                          <p:spTgt spid="19"/>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childTnLst>
                          </p:cTn>
                        </p:par>
                        <p:par>
                          <p:cTn id="16" fill="hold">
                            <p:stCondLst>
                              <p:cond delay="1500"/>
                            </p:stCondLst>
                            <p:childTnLst>
                              <p:par>
                                <p:cTn id="17" presetID="9" presetClass="entr" presetSubtype="0"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dissolve">
                                      <p:cBhvr>
                                        <p:cTn id="19" dur="500"/>
                                        <p:tgtEl>
                                          <p:spTgt spid="2"/>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randombar(horizontal)">
                                      <p:cBhvr>
                                        <p:cTn id="23" dur="500"/>
                                        <p:tgtEl>
                                          <p:spTgt spid="11"/>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0" grpId="0"/>
      <p:bldP spid="1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02C702AE-1502-43AE-8DBA-2BCAD3408EF2}" type="slidenum">
              <a:rPr lang="fr-FR" smtClean="0">
                <a:latin typeface="+mj-lt"/>
              </a:rPr>
              <a:pPr/>
              <a:t>24</a:t>
            </a:fld>
            <a:endParaRPr lang="fr-FR">
              <a:latin typeface="+mj-lt"/>
            </a:endParaRPr>
          </a:p>
        </p:txBody>
      </p:sp>
      <p:sp>
        <p:nvSpPr>
          <p:cNvPr id="7" name="Espace réservé du numéro de diapositive 3">
            <a:extLst>
              <a:ext uri="{FF2B5EF4-FFF2-40B4-BE49-F238E27FC236}">
                <a16:creationId xmlns="" xmlns:a16="http://schemas.microsoft.com/office/drawing/2014/main" id="{BC6DABDC-D11D-4D1A-8A6B-2B1A7884AB07}"/>
              </a:ext>
            </a:extLst>
          </p:cNvPr>
          <p:cNvSpPr txBox="1">
            <a:spLocks/>
          </p:cNvSpPr>
          <p:nvPr/>
        </p:nvSpPr>
        <p:spPr>
          <a:xfrm>
            <a:off x="8388424" y="6453336"/>
            <a:ext cx="621432"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2C702AE-1502-43AE-8DBA-2BCAD3408EF2}" type="slidenum">
              <a:rPr lang="fr-FR" smtClean="0">
                <a:latin typeface="+mj-lt"/>
              </a:rPr>
              <a:pPr/>
              <a:t>24</a:t>
            </a:fld>
            <a:endParaRPr lang="fr-FR">
              <a:latin typeface="+mj-lt"/>
            </a:endParaRPr>
          </a:p>
        </p:txBody>
      </p:sp>
      <p:grpSp>
        <p:nvGrpSpPr>
          <p:cNvPr id="12" name="Groupe 11"/>
          <p:cNvGrpSpPr/>
          <p:nvPr/>
        </p:nvGrpSpPr>
        <p:grpSpPr>
          <a:xfrm>
            <a:off x="6983413" y="0"/>
            <a:ext cx="2190482" cy="720725"/>
            <a:chOff x="6983413" y="0"/>
            <a:chExt cx="2190482" cy="720725"/>
          </a:xfrm>
        </p:grpSpPr>
        <p:grpSp>
          <p:nvGrpSpPr>
            <p:cNvPr id="14" name="Group 4"/>
            <p:cNvGrpSpPr>
              <a:grpSpLocks noChangeAspect="1"/>
            </p:cNvGrpSpPr>
            <p:nvPr/>
          </p:nvGrpSpPr>
          <p:grpSpPr bwMode="auto">
            <a:xfrm>
              <a:off x="6983413" y="0"/>
              <a:ext cx="2160587" cy="720725"/>
              <a:chOff x="4399" y="0"/>
              <a:chExt cx="1361" cy="454"/>
            </a:xfrm>
          </p:grpSpPr>
          <p:sp>
            <p:nvSpPr>
              <p:cNvPr id="16" name="AutoShape 3"/>
              <p:cNvSpPr>
                <a:spLocks noChangeAspect="1" noChangeArrowheads="1" noTextEdit="1"/>
              </p:cNvSpPr>
              <p:nvPr/>
            </p:nvSpPr>
            <p:spPr bwMode="auto">
              <a:xfrm>
                <a:off x="4399" y="0"/>
                <a:ext cx="1361"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pic>
            <p:nvPicPr>
              <p:cNvPr id="17"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9" y="4"/>
                <a:ext cx="681"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 name="Imag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3706" y="3176"/>
              <a:ext cx="1110189" cy="715991"/>
            </a:xfrm>
            <a:prstGeom prst="rect">
              <a:avLst/>
            </a:prstGeom>
          </p:spPr>
        </p:pic>
      </p:grpSp>
      <p:sp>
        <p:nvSpPr>
          <p:cNvPr id="19" name="ZoneTexte 18"/>
          <p:cNvSpPr txBox="1"/>
          <p:nvPr/>
        </p:nvSpPr>
        <p:spPr>
          <a:xfrm>
            <a:off x="2195736" y="-27384"/>
            <a:ext cx="4787677" cy="830997"/>
          </a:xfrm>
          <a:prstGeom prst="rect">
            <a:avLst/>
          </a:prstGeom>
          <a:noFill/>
        </p:spPr>
        <p:txBody>
          <a:bodyPr wrap="square" rtlCol="0">
            <a:spAutoFit/>
          </a:bodyPr>
          <a:lstStyle/>
          <a:p>
            <a:pPr defTabSz="363538">
              <a:tabLst>
                <a:tab pos="903288" algn="l"/>
                <a:tab pos="1077913" algn="l"/>
              </a:tabLst>
            </a:pPr>
            <a:r>
              <a:rPr lang="fr-FR" sz="2400" b="1" cap="small" dirty="0">
                <a:solidFill>
                  <a:srgbClr val="FFFFFF"/>
                </a:solidFill>
              </a:rPr>
              <a:t>Gouvernance au service de la nutrition </a:t>
            </a:r>
            <a:endParaRPr lang="fr-FR" sz="2400" b="1" cap="small" dirty="0">
              <a:solidFill>
                <a:srgbClr val="FFFFFF"/>
              </a:solidFill>
            </a:endParaRPr>
          </a:p>
        </p:txBody>
      </p:sp>
      <p:sp>
        <p:nvSpPr>
          <p:cNvPr id="2" name="Rectangle 1"/>
          <p:cNvSpPr/>
          <p:nvPr/>
        </p:nvSpPr>
        <p:spPr>
          <a:xfrm>
            <a:off x="251520" y="1107511"/>
            <a:ext cx="2151551" cy="523220"/>
          </a:xfrm>
          <a:prstGeom prst="rect">
            <a:avLst/>
          </a:prstGeom>
        </p:spPr>
        <p:txBody>
          <a:bodyPr wrap="none">
            <a:spAutoFit/>
          </a:bodyPr>
          <a:lstStyle/>
          <a:p>
            <a:r>
              <a:rPr lang="fr-FR" sz="2800" b="1" dirty="0"/>
              <a:t>Conclusions</a:t>
            </a:r>
            <a:endParaRPr lang="fr-FR" sz="2800" dirty="0"/>
          </a:p>
        </p:txBody>
      </p:sp>
      <p:sp>
        <p:nvSpPr>
          <p:cNvPr id="5" name="Rectangle 4"/>
          <p:cNvSpPr/>
          <p:nvPr/>
        </p:nvSpPr>
        <p:spPr>
          <a:xfrm>
            <a:off x="251520" y="1698188"/>
            <a:ext cx="4879641" cy="4755148"/>
          </a:xfrm>
          <a:prstGeom prst="rect">
            <a:avLst/>
          </a:prstGeom>
        </p:spPr>
        <p:txBody>
          <a:bodyPr wrap="square">
            <a:spAutoFit/>
          </a:bodyPr>
          <a:lstStyle/>
          <a:p>
            <a:pPr marL="342900" indent="-342900">
              <a:spcBef>
                <a:spcPts val="0"/>
              </a:spcBef>
              <a:spcAft>
                <a:spcPts val="600"/>
              </a:spcAft>
              <a:buFont typeface="Arial" panose="020B0604020202020204" pitchFamily="34" charset="0"/>
              <a:buChar char="•"/>
              <a:defRPr/>
            </a:pPr>
            <a:r>
              <a:rPr lang="fr-FR" sz="2400" b="1" dirty="0">
                <a:solidFill>
                  <a:schemeClr val="accent1">
                    <a:lumMod val="50000"/>
                  </a:schemeClr>
                </a:solidFill>
              </a:rPr>
              <a:t>La promotion de la nutrition commence par nous</a:t>
            </a:r>
          </a:p>
          <a:p>
            <a:pPr marL="342900" indent="-342900">
              <a:spcBef>
                <a:spcPts val="0"/>
              </a:spcBef>
              <a:spcAft>
                <a:spcPts val="600"/>
              </a:spcAft>
              <a:buFont typeface="Arial" panose="020B0604020202020204" pitchFamily="34" charset="0"/>
              <a:buChar char="•"/>
              <a:defRPr/>
            </a:pPr>
            <a:r>
              <a:rPr lang="fr-FR" sz="2400" b="1" dirty="0" smtClean="0">
                <a:solidFill>
                  <a:schemeClr val="accent6">
                    <a:lumMod val="75000"/>
                  </a:schemeClr>
                </a:solidFill>
              </a:rPr>
              <a:t>Nous devons travailler </a:t>
            </a:r>
            <a:r>
              <a:rPr lang="fr-FR" sz="2400" b="1" dirty="0">
                <a:solidFill>
                  <a:schemeClr val="accent6">
                    <a:lumMod val="75000"/>
                  </a:schemeClr>
                </a:solidFill>
              </a:rPr>
              <a:t>ensemble</a:t>
            </a:r>
          </a:p>
          <a:p>
            <a:pPr marL="342900" indent="-342900">
              <a:spcBef>
                <a:spcPts val="0"/>
              </a:spcBef>
              <a:spcAft>
                <a:spcPts val="600"/>
              </a:spcAft>
              <a:buFont typeface="Arial" panose="020B0604020202020204" pitchFamily="34" charset="0"/>
              <a:buChar char="•"/>
              <a:defRPr/>
            </a:pPr>
            <a:r>
              <a:rPr lang="fr-FR" sz="2400" b="1" dirty="0" smtClean="0">
                <a:solidFill>
                  <a:srgbClr val="0070C0"/>
                </a:solidFill>
              </a:rPr>
              <a:t>Nous devons utiliser </a:t>
            </a:r>
            <a:r>
              <a:rPr lang="fr-FR" sz="2400" b="1" dirty="0">
                <a:solidFill>
                  <a:srgbClr val="0070C0"/>
                </a:solidFill>
              </a:rPr>
              <a:t>les forces de chacun et les aligner sur les priorités nationales et </a:t>
            </a:r>
            <a:r>
              <a:rPr lang="fr-FR" sz="2400" b="1" dirty="0" err="1">
                <a:solidFill>
                  <a:srgbClr val="0070C0"/>
                </a:solidFill>
              </a:rPr>
              <a:t>sub</a:t>
            </a:r>
            <a:r>
              <a:rPr lang="fr-FR" sz="2400" b="1" dirty="0">
                <a:solidFill>
                  <a:srgbClr val="0070C0"/>
                </a:solidFill>
              </a:rPr>
              <a:t>-nationales</a:t>
            </a:r>
          </a:p>
          <a:p>
            <a:pPr marL="342900" indent="-342900">
              <a:spcBef>
                <a:spcPts val="0"/>
              </a:spcBef>
              <a:spcAft>
                <a:spcPts val="600"/>
              </a:spcAft>
              <a:buFont typeface="Arial" panose="020B0604020202020204" pitchFamily="34" charset="0"/>
              <a:buChar char="•"/>
              <a:defRPr/>
            </a:pPr>
            <a:r>
              <a:rPr lang="fr-FR" sz="2400" b="1" dirty="0" smtClean="0">
                <a:solidFill>
                  <a:schemeClr val="accent5"/>
                </a:solidFill>
              </a:rPr>
              <a:t>Nous devons être </a:t>
            </a:r>
            <a:r>
              <a:rPr lang="fr-FR" sz="2400" b="1" dirty="0">
                <a:solidFill>
                  <a:schemeClr val="accent5"/>
                </a:solidFill>
              </a:rPr>
              <a:t>plus responsable de nos actions et résultats vis-à-vis des bénéficiaires</a:t>
            </a:r>
            <a:endParaRPr lang="fr-FR" sz="2400" b="1" dirty="0"/>
          </a:p>
        </p:txBody>
      </p:sp>
      <p:pic>
        <p:nvPicPr>
          <p:cNvPr id="6" name="Imag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36096" y="1107511"/>
            <a:ext cx="3461334" cy="4894986"/>
          </a:xfrm>
          <a:prstGeom prst="rect">
            <a:avLst/>
          </a:prstGeom>
        </p:spPr>
      </p:pic>
    </p:spTree>
    <p:extLst>
      <p:ext uri="{BB962C8B-B14F-4D97-AF65-F5344CB8AC3E}">
        <p14:creationId xmlns:p14="http://schemas.microsoft.com/office/powerpoint/2010/main" val="374722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randombar(horizontal)">
                                      <p:cBhvr>
                                        <p:cTn id="11" dur="500"/>
                                        <p:tgtEl>
                                          <p:spTgt spid="19"/>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par>
                          <p:cTn id="16" fill="hold">
                            <p:stCondLst>
                              <p:cond delay="1500"/>
                            </p:stCondLst>
                            <p:childTnLst>
                              <p:par>
                                <p:cTn id="17" presetID="9"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dissolve">
                                      <p:cBhvr>
                                        <p:cTn id="19" dur="500"/>
                                        <p:tgtEl>
                                          <p:spTgt spid="6"/>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animEffect transition="in" filter="wipe(left)">
                                      <p:cBhvr>
                                        <p:cTn id="23" dur="500"/>
                                        <p:tgtEl>
                                          <p:spTgt spid="5">
                                            <p:txEl>
                                              <p:pRg st="0" end="0"/>
                                            </p:txEl>
                                          </p:spTgt>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animEffect transition="in" filter="wipe(left)">
                                      <p:cBhvr>
                                        <p:cTn id="27" dur="500"/>
                                        <p:tgtEl>
                                          <p:spTgt spid="5">
                                            <p:txEl>
                                              <p:pRg st="1" end="1"/>
                                            </p:txEl>
                                          </p:spTgt>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5">
                                            <p:txEl>
                                              <p:pRg st="2" end="2"/>
                                            </p:txEl>
                                          </p:spTgt>
                                        </p:tgtEl>
                                        <p:attrNameLst>
                                          <p:attrName>style.visibility</p:attrName>
                                        </p:attrNameLst>
                                      </p:cBhvr>
                                      <p:to>
                                        <p:strVal val="visible"/>
                                      </p:to>
                                    </p:set>
                                    <p:animEffect transition="in" filter="wipe(left)">
                                      <p:cBhvr>
                                        <p:cTn id="31" dur="500"/>
                                        <p:tgtEl>
                                          <p:spTgt spid="5">
                                            <p:txEl>
                                              <p:pRg st="2" end="2"/>
                                            </p:txEl>
                                          </p:spTgt>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5">
                                            <p:txEl>
                                              <p:pRg st="3" end="3"/>
                                            </p:txEl>
                                          </p:spTgt>
                                        </p:tgtEl>
                                        <p:attrNameLst>
                                          <p:attrName>style.visibility</p:attrName>
                                        </p:attrNameLst>
                                      </p:cBhvr>
                                      <p:to>
                                        <p:strVal val="visible"/>
                                      </p:to>
                                    </p:set>
                                    <p:animEffect transition="in" filter="wipe(left)">
                                      <p:cBhvr>
                                        <p:cTn id="35"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rme 2">
            <a:extLst>
              <a:ext uri="{FF2B5EF4-FFF2-40B4-BE49-F238E27FC236}">
                <a16:creationId xmlns:a16="http://schemas.microsoft.com/office/drawing/2014/main" xmlns="" id="{90782D16-951F-410C-A02A-6632C86469E3}"/>
              </a:ext>
            </a:extLst>
          </p:cNvPr>
          <p:cNvSpPr>
            <a:spLocks/>
          </p:cNvSpPr>
          <p:nvPr/>
        </p:nvSpPr>
        <p:spPr bwMode="auto">
          <a:xfrm>
            <a:off x="179512" y="1556791"/>
            <a:ext cx="8784976" cy="936105"/>
          </a:xfrm>
          <a:prstGeom prst="rect">
            <a:avLst/>
          </a:prstGeom>
          <a:noFill/>
          <a:ln w="9525">
            <a:noFill/>
            <a:miter lim="800000"/>
            <a:headEnd/>
            <a:tailEnd/>
          </a:ln>
        </p:spPr>
        <p:txBody>
          <a:bodyPr/>
          <a:lstStyle/>
          <a:p>
            <a:pPr algn="ctr" fontAlgn="base">
              <a:spcBef>
                <a:spcPct val="20000"/>
              </a:spcBef>
              <a:spcAft>
                <a:spcPct val="0"/>
              </a:spcAft>
              <a:buClr>
                <a:srgbClr val="0BD0D9"/>
              </a:buClr>
              <a:buSzPct val="95000"/>
              <a:buFont typeface="Wingdings 2" pitchFamily="18" charset="2"/>
              <a:buNone/>
              <a:defRPr/>
            </a:pPr>
            <a:r>
              <a:rPr lang="fr-CA" sz="4000" b="1" dirty="0">
                <a:ln w="0"/>
                <a:solidFill>
                  <a:srgbClr val="0081AE">
                    <a:lumMod val="50000"/>
                  </a:srgbClr>
                </a:solidFill>
                <a:effectLst>
                  <a:outerShdw blurRad="38100" dist="19050" dir="2700000" algn="tl" rotWithShape="0">
                    <a:srgbClr val="575757">
                      <a:alpha val="40000"/>
                    </a:srgbClr>
                  </a:outerShdw>
                </a:effectLst>
                <a:latin typeface="Calibri" pitchFamily="34" charset="0"/>
              </a:rPr>
              <a:t>Wa fonda goy </a:t>
            </a:r>
            <a:r>
              <a:rPr lang="fr-CA" sz="4000" b="1" dirty="0" err="1">
                <a:ln w="0"/>
                <a:solidFill>
                  <a:srgbClr val="0081AE">
                    <a:lumMod val="50000"/>
                  </a:srgbClr>
                </a:solidFill>
                <a:effectLst>
                  <a:outerShdw blurRad="38100" dist="19050" dir="2700000" algn="tl" rotWithShape="0">
                    <a:srgbClr val="575757">
                      <a:alpha val="40000"/>
                    </a:srgbClr>
                  </a:outerShdw>
                </a:effectLst>
                <a:latin typeface="Calibri" pitchFamily="34" charset="0"/>
              </a:rPr>
              <a:t>aran</a:t>
            </a:r>
            <a:r>
              <a:rPr lang="fr-CA" sz="4000" b="1" dirty="0">
                <a:ln w="0"/>
                <a:solidFill>
                  <a:srgbClr val="0081AE">
                    <a:lumMod val="50000"/>
                  </a:srgbClr>
                </a:solidFill>
                <a:effectLst>
                  <a:outerShdw blurRad="38100" dist="19050" dir="2700000" algn="tl" rotWithShape="0">
                    <a:srgbClr val="575757">
                      <a:alpha val="40000"/>
                    </a:srgbClr>
                  </a:outerShdw>
                </a:effectLst>
                <a:latin typeface="Calibri" pitchFamily="34" charset="0"/>
              </a:rPr>
              <a:t> </a:t>
            </a:r>
            <a:r>
              <a:rPr lang="fr-CA" sz="4000" b="1" dirty="0" err="1">
                <a:ln w="0"/>
                <a:solidFill>
                  <a:srgbClr val="0081AE">
                    <a:lumMod val="50000"/>
                  </a:srgbClr>
                </a:solidFill>
                <a:effectLst>
                  <a:outerShdw blurRad="38100" dist="19050" dir="2700000" algn="tl" rotWithShape="0">
                    <a:srgbClr val="575757">
                      <a:alpha val="40000"/>
                    </a:srgbClr>
                  </a:outerShdw>
                </a:effectLst>
                <a:latin typeface="Calibri" pitchFamily="34" charset="0"/>
              </a:rPr>
              <a:t>kam</a:t>
            </a:r>
            <a:r>
              <a:rPr lang="fr-CA" sz="4000" b="1" dirty="0">
                <a:ln w="0"/>
                <a:solidFill>
                  <a:srgbClr val="0081AE">
                    <a:lumMod val="50000"/>
                  </a:srgbClr>
                </a:solidFill>
                <a:effectLst>
                  <a:outerShdw blurRad="38100" dist="19050" dir="2700000" algn="tl" rotWithShape="0">
                    <a:srgbClr val="575757">
                      <a:alpha val="40000"/>
                    </a:srgbClr>
                  </a:outerShdw>
                </a:effectLst>
                <a:latin typeface="Calibri" pitchFamily="34" charset="0"/>
              </a:rPr>
              <a:t> ka </a:t>
            </a:r>
            <a:r>
              <a:rPr lang="fr-CA" sz="4000" b="1" dirty="0" err="1">
                <a:ln w="0"/>
                <a:solidFill>
                  <a:srgbClr val="0081AE">
                    <a:lumMod val="50000"/>
                  </a:srgbClr>
                </a:solidFill>
                <a:effectLst>
                  <a:outerShdw blurRad="38100" dist="19050" dir="2700000" algn="tl" rotWithShape="0">
                    <a:srgbClr val="575757">
                      <a:alpha val="40000"/>
                    </a:srgbClr>
                  </a:outerShdw>
                </a:effectLst>
                <a:latin typeface="Calibri" pitchFamily="34" charset="0"/>
              </a:rPr>
              <a:t>ga</a:t>
            </a:r>
            <a:r>
              <a:rPr lang="fr-CA" sz="4000" b="1" dirty="0">
                <a:ln w="0"/>
                <a:solidFill>
                  <a:srgbClr val="0081AE">
                    <a:lumMod val="50000"/>
                  </a:srgbClr>
                </a:solidFill>
                <a:effectLst>
                  <a:outerShdw blurRad="38100" dist="19050" dir="2700000" algn="tl" rotWithShape="0">
                    <a:srgbClr val="575757">
                      <a:alpha val="40000"/>
                    </a:srgbClr>
                  </a:outerShdw>
                </a:effectLst>
                <a:latin typeface="Calibri" pitchFamily="34" charset="0"/>
              </a:rPr>
              <a:t> aï </a:t>
            </a:r>
            <a:r>
              <a:rPr lang="fr-CA" sz="4000" b="1" dirty="0" err="1">
                <a:ln w="0"/>
                <a:solidFill>
                  <a:srgbClr val="0081AE">
                    <a:lumMod val="50000"/>
                  </a:srgbClr>
                </a:solidFill>
                <a:effectLst>
                  <a:outerShdw blurRad="38100" dist="19050" dir="2700000" algn="tl" rotWithShape="0">
                    <a:srgbClr val="575757">
                      <a:alpha val="40000"/>
                    </a:srgbClr>
                  </a:outerShdw>
                </a:effectLst>
                <a:latin typeface="Calibri" pitchFamily="34" charset="0"/>
              </a:rPr>
              <a:t>hangane</a:t>
            </a:r>
            <a:endParaRPr lang="fr-CA" sz="4000" b="1" dirty="0">
              <a:ln w="0"/>
              <a:solidFill>
                <a:srgbClr val="0081AE">
                  <a:lumMod val="50000"/>
                </a:srgbClr>
              </a:solidFill>
              <a:effectLst>
                <a:outerShdw blurRad="38100" dist="19050" dir="2700000" algn="tl" rotWithShape="0">
                  <a:srgbClr val="575757">
                    <a:alpha val="40000"/>
                  </a:srgbClr>
                </a:outerShdw>
              </a:effectLst>
              <a:latin typeface="Calibri" pitchFamily="34" charset="0"/>
            </a:endParaRPr>
          </a:p>
        </p:txBody>
      </p:sp>
      <p:sp>
        <p:nvSpPr>
          <p:cNvPr id="12" name="Forme 2">
            <a:extLst>
              <a:ext uri="{FF2B5EF4-FFF2-40B4-BE49-F238E27FC236}">
                <a16:creationId xmlns:a16="http://schemas.microsoft.com/office/drawing/2014/main" xmlns="" id="{2C45361A-595A-42DA-969E-9D5AB3B48A59}"/>
              </a:ext>
            </a:extLst>
          </p:cNvPr>
          <p:cNvSpPr>
            <a:spLocks/>
          </p:cNvSpPr>
          <p:nvPr/>
        </p:nvSpPr>
        <p:spPr bwMode="auto">
          <a:xfrm>
            <a:off x="184583" y="2204863"/>
            <a:ext cx="8784976" cy="936105"/>
          </a:xfrm>
          <a:prstGeom prst="rect">
            <a:avLst/>
          </a:prstGeom>
          <a:noFill/>
          <a:ln w="9525">
            <a:noFill/>
            <a:miter lim="800000"/>
            <a:headEnd/>
            <a:tailEnd/>
          </a:ln>
        </p:spPr>
        <p:txBody>
          <a:bodyPr/>
          <a:lstStyle/>
          <a:p>
            <a:pPr algn="ctr" fontAlgn="base">
              <a:spcBef>
                <a:spcPct val="20000"/>
              </a:spcBef>
              <a:spcAft>
                <a:spcPct val="0"/>
              </a:spcAft>
              <a:buClr>
                <a:srgbClr val="0BD0D9"/>
              </a:buClr>
              <a:buSzPct val="95000"/>
              <a:buFont typeface="Wingdings 2" pitchFamily="18" charset="2"/>
              <a:buNone/>
              <a:defRPr/>
            </a:pPr>
            <a:r>
              <a:rPr lang="sv-SE" sz="4000" b="1" dirty="0">
                <a:ln w="0"/>
                <a:solidFill>
                  <a:srgbClr val="DADC4B">
                    <a:lumMod val="75000"/>
                  </a:srgbClr>
                </a:solidFill>
                <a:effectLst>
                  <a:outerShdw blurRad="38100" dist="19050" dir="2700000" algn="tl" rotWithShape="0">
                    <a:srgbClr val="575757">
                      <a:alpha val="40000"/>
                    </a:srgbClr>
                  </a:outerShdw>
                </a:effectLst>
                <a:latin typeface="Calibri" pitchFamily="34" charset="0"/>
              </a:rPr>
              <a:t>Na gode da kou ka bani hankalin kou</a:t>
            </a:r>
            <a:endParaRPr lang="fr-CA" sz="4000" b="1" dirty="0">
              <a:ln w="0"/>
              <a:solidFill>
                <a:srgbClr val="DADC4B">
                  <a:lumMod val="75000"/>
                </a:srgbClr>
              </a:solidFill>
              <a:effectLst>
                <a:outerShdw blurRad="38100" dist="19050" dir="2700000" algn="tl" rotWithShape="0">
                  <a:srgbClr val="575757">
                    <a:alpha val="40000"/>
                  </a:srgbClr>
                </a:outerShdw>
              </a:effectLst>
              <a:latin typeface="Calibri" pitchFamily="34" charset="0"/>
            </a:endParaRPr>
          </a:p>
        </p:txBody>
      </p:sp>
      <p:sp>
        <p:nvSpPr>
          <p:cNvPr id="13" name="Forme 2">
            <a:extLst>
              <a:ext uri="{FF2B5EF4-FFF2-40B4-BE49-F238E27FC236}">
                <a16:creationId xmlns:a16="http://schemas.microsoft.com/office/drawing/2014/main" xmlns="" id="{1B4F30C4-0278-4E91-930A-109066B3E455}"/>
              </a:ext>
            </a:extLst>
          </p:cNvPr>
          <p:cNvSpPr>
            <a:spLocks/>
          </p:cNvSpPr>
          <p:nvPr/>
        </p:nvSpPr>
        <p:spPr bwMode="auto">
          <a:xfrm>
            <a:off x="184822" y="2852935"/>
            <a:ext cx="8784976" cy="936105"/>
          </a:xfrm>
          <a:prstGeom prst="rect">
            <a:avLst/>
          </a:prstGeom>
          <a:noFill/>
          <a:ln w="9525">
            <a:noFill/>
            <a:miter lim="800000"/>
            <a:headEnd/>
            <a:tailEnd/>
          </a:ln>
        </p:spPr>
        <p:txBody>
          <a:bodyPr/>
          <a:lstStyle/>
          <a:p>
            <a:pPr algn="ctr" fontAlgn="base">
              <a:spcBef>
                <a:spcPct val="20000"/>
              </a:spcBef>
              <a:spcAft>
                <a:spcPct val="0"/>
              </a:spcAft>
              <a:buClr>
                <a:srgbClr val="0BD0D9"/>
              </a:buClr>
              <a:buSzPct val="95000"/>
              <a:buFont typeface="Wingdings 2" pitchFamily="18" charset="2"/>
              <a:buNone/>
              <a:defRPr/>
            </a:pPr>
            <a:r>
              <a:rPr lang="fr-CA" sz="4000" b="1" dirty="0">
                <a:ln w="0"/>
                <a:solidFill>
                  <a:srgbClr val="0081AE">
                    <a:lumMod val="75000"/>
                  </a:srgbClr>
                </a:solidFill>
                <a:effectLst>
                  <a:outerShdw blurRad="38100" dist="19050" dir="2700000" algn="tl" rotWithShape="0">
                    <a:srgbClr val="575757">
                      <a:alpha val="40000"/>
                    </a:srgbClr>
                  </a:outerShdw>
                </a:effectLst>
                <a:latin typeface="Calibri" pitchFamily="34" charset="0"/>
              </a:rPr>
              <a:t>Merci de votre attention</a:t>
            </a:r>
          </a:p>
        </p:txBody>
      </p:sp>
      <p:grpSp>
        <p:nvGrpSpPr>
          <p:cNvPr id="14" name="Groupe 13"/>
          <p:cNvGrpSpPr/>
          <p:nvPr/>
        </p:nvGrpSpPr>
        <p:grpSpPr>
          <a:xfrm>
            <a:off x="6983413" y="0"/>
            <a:ext cx="2160587" cy="720725"/>
            <a:chOff x="6983413" y="0"/>
            <a:chExt cx="2190482" cy="720725"/>
          </a:xfrm>
        </p:grpSpPr>
        <p:grpSp>
          <p:nvGrpSpPr>
            <p:cNvPr id="15" name="Group 4"/>
            <p:cNvGrpSpPr>
              <a:grpSpLocks noChangeAspect="1"/>
            </p:cNvGrpSpPr>
            <p:nvPr/>
          </p:nvGrpSpPr>
          <p:grpSpPr bwMode="auto">
            <a:xfrm>
              <a:off x="6983413" y="0"/>
              <a:ext cx="2160587" cy="720725"/>
              <a:chOff x="4399" y="0"/>
              <a:chExt cx="1361" cy="454"/>
            </a:xfrm>
          </p:grpSpPr>
          <p:sp>
            <p:nvSpPr>
              <p:cNvPr id="17" name="AutoShape 3"/>
              <p:cNvSpPr>
                <a:spLocks noChangeAspect="1" noChangeArrowheads="1" noTextEdit="1"/>
              </p:cNvSpPr>
              <p:nvPr/>
            </p:nvSpPr>
            <p:spPr bwMode="auto">
              <a:xfrm>
                <a:off x="4399" y="0"/>
                <a:ext cx="1361"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b="1">
                  <a:solidFill>
                    <a:srgbClr val="575757"/>
                  </a:solidFill>
                </a:endParaRPr>
              </a:p>
            </p:txBody>
          </p:sp>
          <p:pic>
            <p:nvPicPr>
              <p:cNvPr id="18"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9" y="4"/>
                <a:ext cx="681"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6" name="Imag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3706" y="3176"/>
              <a:ext cx="1110189" cy="715991"/>
            </a:xfrm>
            <a:prstGeom prst="rect">
              <a:avLst/>
            </a:prstGeom>
          </p:spPr>
        </p:pic>
      </p:grpSp>
      <p:pic>
        <p:nvPicPr>
          <p:cNvPr id="2" name="Imag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87312" y="4076936"/>
            <a:ext cx="4277176" cy="2016224"/>
          </a:xfrm>
          <a:prstGeom prst="rect">
            <a:avLst/>
          </a:prstGeom>
        </p:spPr>
      </p:pic>
    </p:spTree>
    <p:extLst>
      <p:ext uri="{BB962C8B-B14F-4D97-AF65-F5344CB8AC3E}">
        <p14:creationId xmlns:p14="http://schemas.microsoft.com/office/powerpoint/2010/main" val="15588912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additive="base">
                                        <p:cTn id="16" dur="500" fill="hold"/>
                                        <p:tgtEl>
                                          <p:spTgt spid="12"/>
                                        </p:tgtEl>
                                        <p:attrNameLst>
                                          <p:attrName>ppt_x</p:attrName>
                                        </p:attrNameLst>
                                      </p:cBhvr>
                                      <p:tavLst>
                                        <p:tav tm="0">
                                          <p:val>
                                            <p:strVal val="0-#ppt_w/2"/>
                                          </p:val>
                                        </p:tav>
                                        <p:tav tm="100000">
                                          <p:val>
                                            <p:strVal val="#ppt_x"/>
                                          </p:val>
                                        </p:tav>
                                      </p:tavLst>
                                    </p:anim>
                                    <p:anim calcmode="lin" valueType="num">
                                      <p:cBhvr additive="base">
                                        <p:cTn id="17" dur="500" fill="hold"/>
                                        <p:tgtEl>
                                          <p:spTgt spid="1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8"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0-#ppt_w/2"/>
                                          </p:val>
                                        </p:tav>
                                        <p:tav tm="100000">
                                          <p:val>
                                            <p:strVal val="#ppt_x"/>
                                          </p:val>
                                        </p:tav>
                                      </p:tavLst>
                                    </p:anim>
                                    <p:anim calcmode="lin" valueType="num">
                                      <p:cBhvr additive="base">
                                        <p:cTn id="22" dur="500" fill="hold"/>
                                        <p:tgtEl>
                                          <p:spTgt spid="13"/>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9" presetClass="entr" presetSubtype="0" fill="hold" nodeType="after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dissolve">
                                      <p:cBhvr>
                                        <p:cTn id="2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02C702AE-1502-43AE-8DBA-2BCAD3408EF2}" type="slidenum">
              <a:rPr lang="fr-FR" smtClean="0">
                <a:latin typeface="+mj-lt"/>
              </a:rPr>
              <a:pPr/>
              <a:t>3</a:t>
            </a:fld>
            <a:endParaRPr lang="fr-FR">
              <a:latin typeface="+mj-lt"/>
            </a:endParaRPr>
          </a:p>
        </p:txBody>
      </p:sp>
      <p:sp>
        <p:nvSpPr>
          <p:cNvPr id="7" name="Espace réservé du numéro de diapositive 3">
            <a:extLst>
              <a:ext uri="{FF2B5EF4-FFF2-40B4-BE49-F238E27FC236}">
                <a16:creationId xmlns="" xmlns:a16="http://schemas.microsoft.com/office/drawing/2014/main" id="{BC6DABDC-D11D-4D1A-8A6B-2B1A7884AB07}"/>
              </a:ext>
            </a:extLst>
          </p:cNvPr>
          <p:cNvSpPr txBox="1">
            <a:spLocks/>
          </p:cNvSpPr>
          <p:nvPr/>
        </p:nvSpPr>
        <p:spPr>
          <a:xfrm>
            <a:off x="8388424" y="6453336"/>
            <a:ext cx="621432"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2C702AE-1502-43AE-8DBA-2BCAD3408EF2}" type="slidenum">
              <a:rPr lang="fr-FR" smtClean="0">
                <a:latin typeface="+mj-lt"/>
              </a:rPr>
              <a:pPr/>
              <a:t>3</a:t>
            </a:fld>
            <a:endParaRPr lang="fr-FR">
              <a:latin typeface="+mj-lt"/>
            </a:endParaRPr>
          </a:p>
        </p:txBody>
      </p:sp>
      <p:grpSp>
        <p:nvGrpSpPr>
          <p:cNvPr id="12" name="Groupe 11"/>
          <p:cNvGrpSpPr/>
          <p:nvPr/>
        </p:nvGrpSpPr>
        <p:grpSpPr>
          <a:xfrm>
            <a:off x="6983413" y="0"/>
            <a:ext cx="2190482" cy="720725"/>
            <a:chOff x="6983413" y="0"/>
            <a:chExt cx="2190482" cy="720725"/>
          </a:xfrm>
        </p:grpSpPr>
        <p:grpSp>
          <p:nvGrpSpPr>
            <p:cNvPr id="14" name="Group 4"/>
            <p:cNvGrpSpPr>
              <a:grpSpLocks noChangeAspect="1"/>
            </p:cNvGrpSpPr>
            <p:nvPr/>
          </p:nvGrpSpPr>
          <p:grpSpPr bwMode="auto">
            <a:xfrm>
              <a:off x="6983413" y="0"/>
              <a:ext cx="2160587" cy="720725"/>
              <a:chOff x="4399" y="0"/>
              <a:chExt cx="1361" cy="454"/>
            </a:xfrm>
          </p:grpSpPr>
          <p:sp>
            <p:nvSpPr>
              <p:cNvPr id="16" name="AutoShape 3"/>
              <p:cNvSpPr>
                <a:spLocks noChangeAspect="1" noChangeArrowheads="1" noTextEdit="1"/>
              </p:cNvSpPr>
              <p:nvPr/>
            </p:nvSpPr>
            <p:spPr bwMode="auto">
              <a:xfrm>
                <a:off x="4399" y="0"/>
                <a:ext cx="1361"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pic>
            <p:nvPicPr>
              <p:cNvPr id="17"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9" y="4"/>
                <a:ext cx="681"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 name="Imag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3706" y="3176"/>
              <a:ext cx="1110189" cy="715991"/>
            </a:xfrm>
            <a:prstGeom prst="rect">
              <a:avLst/>
            </a:prstGeom>
          </p:spPr>
        </p:pic>
      </p:grpSp>
      <p:sp>
        <p:nvSpPr>
          <p:cNvPr id="19" name="ZoneTexte 18"/>
          <p:cNvSpPr txBox="1"/>
          <p:nvPr/>
        </p:nvSpPr>
        <p:spPr>
          <a:xfrm>
            <a:off x="2195736" y="92879"/>
            <a:ext cx="4787677" cy="523220"/>
          </a:xfrm>
          <a:prstGeom prst="rect">
            <a:avLst/>
          </a:prstGeom>
          <a:noFill/>
        </p:spPr>
        <p:txBody>
          <a:bodyPr wrap="square" rtlCol="0">
            <a:spAutoFit/>
          </a:bodyPr>
          <a:lstStyle/>
          <a:p>
            <a:pPr defTabSz="363538">
              <a:tabLst>
                <a:tab pos="903288" algn="l"/>
                <a:tab pos="1077913" algn="l"/>
              </a:tabLst>
            </a:pPr>
            <a:r>
              <a:rPr lang="fr-FR" sz="2800" b="1" cap="small" dirty="0">
                <a:solidFill>
                  <a:srgbClr val="FFFFFF"/>
                </a:solidFill>
              </a:rPr>
              <a:t>Plan de la présentation</a:t>
            </a:r>
          </a:p>
        </p:txBody>
      </p:sp>
      <p:sp>
        <p:nvSpPr>
          <p:cNvPr id="6" name="Rectangle 5"/>
          <p:cNvSpPr/>
          <p:nvPr/>
        </p:nvSpPr>
        <p:spPr>
          <a:xfrm>
            <a:off x="251520" y="2867848"/>
            <a:ext cx="2592288" cy="2831544"/>
          </a:xfrm>
          <a:prstGeom prst="rect">
            <a:avLst/>
          </a:prstGeom>
        </p:spPr>
        <p:txBody>
          <a:bodyPr wrap="square">
            <a:spAutoFit/>
          </a:bodyPr>
          <a:lstStyle/>
          <a:p>
            <a:pPr marL="285750" lvl="0" indent="-285750" eaLnBrk="0" fontAlgn="base" hangingPunct="0">
              <a:spcBef>
                <a:spcPts val="600"/>
              </a:spcBef>
              <a:spcAft>
                <a:spcPts val="600"/>
              </a:spcAft>
              <a:buFontTx/>
              <a:buChar char="•"/>
              <a:defRPr/>
            </a:pPr>
            <a:r>
              <a:rPr lang="fr-FR" altLang="en-US" sz="2400" b="1" kern="0" dirty="0" smtClean="0">
                <a:solidFill>
                  <a:schemeClr val="accent5">
                    <a:lumMod val="50000"/>
                  </a:schemeClr>
                </a:solidFill>
              </a:rPr>
              <a:t>Éléments </a:t>
            </a:r>
            <a:r>
              <a:rPr lang="fr-FR" altLang="en-US" sz="2400" b="1" kern="0" dirty="0">
                <a:solidFill>
                  <a:schemeClr val="accent5">
                    <a:lumMod val="50000"/>
                  </a:schemeClr>
                </a:solidFill>
              </a:rPr>
              <a:t>de la Gouvernance de la Nutrition incluant le financement au Niger</a:t>
            </a:r>
          </a:p>
          <a:p>
            <a:pPr marL="285750" lvl="0" indent="-285750" eaLnBrk="0" fontAlgn="base" hangingPunct="0">
              <a:spcBef>
                <a:spcPts val="600"/>
              </a:spcBef>
              <a:spcAft>
                <a:spcPts val="600"/>
              </a:spcAft>
              <a:buFontTx/>
              <a:buChar char="•"/>
              <a:defRPr/>
            </a:pPr>
            <a:r>
              <a:rPr lang="fr-FR" altLang="en-US" sz="2400" b="1" kern="0" dirty="0">
                <a:solidFill>
                  <a:schemeClr val="accent2">
                    <a:lumMod val="75000"/>
                  </a:schemeClr>
                </a:solidFill>
              </a:rPr>
              <a:t>Messages clés</a:t>
            </a:r>
          </a:p>
        </p:txBody>
      </p:sp>
      <p:pic>
        <p:nvPicPr>
          <p:cNvPr id="9" name="Imag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29865" y="2706837"/>
            <a:ext cx="5669275" cy="3153566"/>
          </a:xfrm>
          <a:prstGeom prst="rect">
            <a:avLst/>
          </a:prstGeom>
        </p:spPr>
      </p:pic>
      <p:sp>
        <p:nvSpPr>
          <p:cNvPr id="10" name="Rectangle 9"/>
          <p:cNvSpPr/>
          <p:nvPr/>
        </p:nvSpPr>
        <p:spPr>
          <a:xfrm>
            <a:off x="251520" y="1327993"/>
            <a:ext cx="8489790" cy="1354217"/>
          </a:xfrm>
          <a:prstGeom prst="rect">
            <a:avLst/>
          </a:prstGeom>
        </p:spPr>
        <p:txBody>
          <a:bodyPr wrap="square">
            <a:spAutoFit/>
          </a:bodyPr>
          <a:lstStyle/>
          <a:p>
            <a:pPr marL="285750" indent="-285750">
              <a:spcBef>
                <a:spcPts val="600"/>
              </a:spcBef>
              <a:spcAft>
                <a:spcPts val="600"/>
              </a:spcAft>
              <a:buFont typeface="Arial" panose="020B0604020202020204" pitchFamily="34" charset="0"/>
              <a:buChar char="•"/>
              <a:defRPr/>
            </a:pPr>
            <a:r>
              <a:rPr lang="fr-FR" altLang="en-US" sz="2400" b="1" kern="0" dirty="0">
                <a:solidFill>
                  <a:schemeClr val="accent1">
                    <a:lumMod val="50000"/>
                  </a:schemeClr>
                </a:solidFill>
              </a:rPr>
              <a:t>Background</a:t>
            </a:r>
          </a:p>
          <a:p>
            <a:pPr marL="285750" lvl="0" indent="-285750" eaLnBrk="0" fontAlgn="base" hangingPunct="0">
              <a:spcBef>
                <a:spcPts val="600"/>
              </a:spcBef>
              <a:spcAft>
                <a:spcPts val="600"/>
              </a:spcAft>
              <a:buFontTx/>
              <a:buChar char="•"/>
              <a:defRPr/>
            </a:pPr>
            <a:r>
              <a:rPr lang="fr-FR" altLang="en-US" sz="2400" b="1" kern="0" dirty="0">
                <a:solidFill>
                  <a:schemeClr val="accent6">
                    <a:lumMod val="50000"/>
                  </a:schemeClr>
                </a:solidFill>
              </a:rPr>
              <a:t>Définitions, principes et défis de la Gouvernance de la nutrition</a:t>
            </a:r>
          </a:p>
        </p:txBody>
      </p:sp>
    </p:spTree>
    <p:extLst>
      <p:ext uri="{BB962C8B-B14F-4D97-AF65-F5344CB8AC3E}">
        <p14:creationId xmlns:p14="http://schemas.microsoft.com/office/powerpoint/2010/main" val="1105354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randombar(horizontal)">
                                      <p:cBhvr>
                                        <p:cTn id="11" dur="500"/>
                                        <p:tgtEl>
                                          <p:spTgt spid="19"/>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randombar(horizontal)">
                                      <p:cBhvr>
                                        <p:cTn id="15" dur="500"/>
                                        <p:tgtEl>
                                          <p:spTgt spid="9"/>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animEffect transition="in" filter="wipe(left)">
                                      <p:cBhvr>
                                        <p:cTn id="19" dur="500"/>
                                        <p:tgtEl>
                                          <p:spTgt spid="10">
                                            <p:txEl>
                                              <p:pRg st="0" end="0"/>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0">
                                            <p:txEl>
                                              <p:pRg st="1" end="1"/>
                                            </p:txEl>
                                          </p:spTgt>
                                        </p:tgtEl>
                                        <p:attrNameLst>
                                          <p:attrName>style.visibility</p:attrName>
                                        </p:attrNameLst>
                                      </p:cBhvr>
                                      <p:to>
                                        <p:strVal val="visible"/>
                                      </p:to>
                                    </p:set>
                                    <p:animEffect transition="in" filter="wipe(left)">
                                      <p:cBhvr>
                                        <p:cTn id="23" dur="500"/>
                                        <p:tgtEl>
                                          <p:spTgt spid="10">
                                            <p:txEl>
                                              <p:pRg st="1" end="1"/>
                                            </p:txEl>
                                          </p:spTgt>
                                        </p:tgtEl>
                                      </p:cBhvr>
                                    </p:animEffect>
                                  </p:childTnLst>
                                </p:cTn>
                              </p:par>
                            </p:childTnLst>
                          </p:cTn>
                        </p:par>
                        <p:par>
                          <p:cTn id="24" fill="hold">
                            <p:stCondLst>
                              <p:cond delay="2500"/>
                            </p:stCondLst>
                            <p:childTnLst>
                              <p:par>
                                <p:cTn id="25" presetID="3" presetClass="entr" presetSubtype="5" fill="hold" nodeType="after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blinds(vertical)">
                                      <p:cBhvr>
                                        <p:cTn id="27" dur="500"/>
                                        <p:tgtEl>
                                          <p:spTgt spid="6">
                                            <p:txEl>
                                              <p:pRg st="0" end="0"/>
                                            </p:txEl>
                                          </p:spTgt>
                                        </p:tgtEl>
                                      </p:cBhvr>
                                    </p:animEffect>
                                  </p:childTnLst>
                                </p:cTn>
                              </p:par>
                            </p:childTnLst>
                          </p:cTn>
                        </p:par>
                        <p:par>
                          <p:cTn id="28" fill="hold">
                            <p:stCondLst>
                              <p:cond delay="3000"/>
                            </p:stCondLst>
                            <p:childTnLst>
                              <p:par>
                                <p:cTn id="29" presetID="3" presetClass="entr" presetSubtype="5" fill="hold" nodeType="afterEffect">
                                  <p:stCondLst>
                                    <p:cond delay="0"/>
                                  </p:stCondLst>
                                  <p:childTnLst>
                                    <p:set>
                                      <p:cBhvr>
                                        <p:cTn id="30" dur="1" fill="hold">
                                          <p:stCondLst>
                                            <p:cond delay="0"/>
                                          </p:stCondLst>
                                        </p:cTn>
                                        <p:tgtEl>
                                          <p:spTgt spid="6">
                                            <p:txEl>
                                              <p:pRg st="1" end="1"/>
                                            </p:txEl>
                                          </p:spTgt>
                                        </p:tgtEl>
                                        <p:attrNameLst>
                                          <p:attrName>style.visibility</p:attrName>
                                        </p:attrNameLst>
                                      </p:cBhvr>
                                      <p:to>
                                        <p:strVal val="visible"/>
                                      </p:to>
                                    </p:set>
                                    <p:animEffect transition="in" filter="blinds(vertical)">
                                      <p:cBhvr>
                                        <p:cTn id="31"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02C702AE-1502-43AE-8DBA-2BCAD3408EF2}" type="slidenum">
              <a:rPr lang="fr-FR" smtClean="0">
                <a:latin typeface="+mj-lt"/>
              </a:rPr>
              <a:pPr/>
              <a:t>4</a:t>
            </a:fld>
            <a:endParaRPr lang="fr-FR">
              <a:latin typeface="+mj-lt"/>
            </a:endParaRPr>
          </a:p>
        </p:txBody>
      </p:sp>
      <p:sp>
        <p:nvSpPr>
          <p:cNvPr id="7" name="Espace réservé du numéro de diapositive 3">
            <a:extLst>
              <a:ext uri="{FF2B5EF4-FFF2-40B4-BE49-F238E27FC236}">
                <a16:creationId xmlns="" xmlns:a16="http://schemas.microsoft.com/office/drawing/2014/main" id="{BC6DABDC-D11D-4D1A-8A6B-2B1A7884AB07}"/>
              </a:ext>
            </a:extLst>
          </p:cNvPr>
          <p:cNvSpPr txBox="1">
            <a:spLocks/>
          </p:cNvSpPr>
          <p:nvPr/>
        </p:nvSpPr>
        <p:spPr>
          <a:xfrm>
            <a:off x="8388424" y="6453336"/>
            <a:ext cx="621432"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2C702AE-1502-43AE-8DBA-2BCAD3408EF2}" type="slidenum">
              <a:rPr lang="fr-FR" smtClean="0">
                <a:latin typeface="+mj-lt"/>
              </a:rPr>
              <a:pPr/>
              <a:t>4</a:t>
            </a:fld>
            <a:endParaRPr lang="fr-FR">
              <a:latin typeface="+mj-lt"/>
            </a:endParaRPr>
          </a:p>
        </p:txBody>
      </p:sp>
      <p:grpSp>
        <p:nvGrpSpPr>
          <p:cNvPr id="12" name="Groupe 11"/>
          <p:cNvGrpSpPr/>
          <p:nvPr/>
        </p:nvGrpSpPr>
        <p:grpSpPr>
          <a:xfrm>
            <a:off x="6983413" y="0"/>
            <a:ext cx="2190482" cy="720725"/>
            <a:chOff x="6983413" y="0"/>
            <a:chExt cx="2190482" cy="720725"/>
          </a:xfrm>
        </p:grpSpPr>
        <p:grpSp>
          <p:nvGrpSpPr>
            <p:cNvPr id="14" name="Group 4"/>
            <p:cNvGrpSpPr>
              <a:grpSpLocks noChangeAspect="1"/>
            </p:cNvGrpSpPr>
            <p:nvPr/>
          </p:nvGrpSpPr>
          <p:grpSpPr bwMode="auto">
            <a:xfrm>
              <a:off x="6983413" y="0"/>
              <a:ext cx="2160587" cy="720725"/>
              <a:chOff x="4399" y="0"/>
              <a:chExt cx="1361" cy="454"/>
            </a:xfrm>
          </p:grpSpPr>
          <p:sp>
            <p:nvSpPr>
              <p:cNvPr id="16" name="AutoShape 3"/>
              <p:cNvSpPr>
                <a:spLocks noChangeAspect="1" noChangeArrowheads="1" noTextEdit="1"/>
              </p:cNvSpPr>
              <p:nvPr/>
            </p:nvSpPr>
            <p:spPr bwMode="auto">
              <a:xfrm>
                <a:off x="4399" y="0"/>
                <a:ext cx="1361"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pic>
            <p:nvPicPr>
              <p:cNvPr id="17"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9" y="4"/>
                <a:ext cx="681"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 name="Imag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3706" y="3176"/>
              <a:ext cx="1110189" cy="715991"/>
            </a:xfrm>
            <a:prstGeom prst="rect">
              <a:avLst/>
            </a:prstGeom>
          </p:spPr>
        </p:pic>
      </p:grpSp>
      <p:sp>
        <p:nvSpPr>
          <p:cNvPr id="19" name="ZoneTexte 18"/>
          <p:cNvSpPr txBox="1"/>
          <p:nvPr/>
        </p:nvSpPr>
        <p:spPr>
          <a:xfrm>
            <a:off x="2195736" y="92879"/>
            <a:ext cx="4787677" cy="523220"/>
          </a:xfrm>
          <a:prstGeom prst="rect">
            <a:avLst/>
          </a:prstGeom>
          <a:noFill/>
        </p:spPr>
        <p:txBody>
          <a:bodyPr wrap="square" rtlCol="0">
            <a:spAutoFit/>
          </a:bodyPr>
          <a:lstStyle/>
          <a:p>
            <a:pPr defTabSz="363538">
              <a:tabLst>
                <a:tab pos="903288" algn="l"/>
                <a:tab pos="1077913" algn="l"/>
              </a:tabLst>
            </a:pPr>
            <a:r>
              <a:rPr lang="fr-FR" sz="2800" b="1" cap="small" dirty="0">
                <a:solidFill>
                  <a:srgbClr val="FFFFFF"/>
                </a:solidFill>
              </a:rPr>
              <a:t>Background</a:t>
            </a:r>
          </a:p>
        </p:txBody>
      </p:sp>
      <p:sp>
        <p:nvSpPr>
          <p:cNvPr id="10" name="ZoneTexte 9"/>
          <p:cNvSpPr txBox="1"/>
          <p:nvPr/>
        </p:nvSpPr>
        <p:spPr>
          <a:xfrm>
            <a:off x="15898" y="5153416"/>
            <a:ext cx="9128102" cy="1015663"/>
          </a:xfrm>
          <a:prstGeom prst="rect">
            <a:avLst/>
          </a:prstGeom>
          <a:noFill/>
        </p:spPr>
        <p:txBody>
          <a:bodyPr wrap="square" rtlCol="0">
            <a:spAutoFit/>
          </a:bodyPr>
          <a:lstStyle/>
          <a:p>
            <a:pPr algn="just">
              <a:spcBef>
                <a:spcPts val="600"/>
              </a:spcBef>
              <a:spcAft>
                <a:spcPts val="600"/>
              </a:spcAft>
            </a:pPr>
            <a:r>
              <a:rPr lang="fr-FR" sz="2000" i="1" dirty="0">
                <a:solidFill>
                  <a:srgbClr val="0081AE">
                    <a:lumMod val="50000"/>
                  </a:srgbClr>
                </a:solidFill>
              </a:rPr>
              <a:t>La mise en place des mécanismes de Gouvernance au service de la nutrition peut accélérer le rythme actuellement trop lent </a:t>
            </a:r>
            <a:r>
              <a:rPr lang="fr-FR" sz="2000" i="1" dirty="0">
                <a:solidFill>
                  <a:srgbClr val="004057"/>
                </a:solidFill>
                <a:ea typeface="Gill Sans MT" charset="0"/>
                <a:cs typeface="Gill Sans MT" charset="0"/>
              </a:rPr>
              <a:t>appliqué à la réduction de la malnutrition </a:t>
            </a:r>
            <a:endParaRPr lang="fr-FR" sz="2000" i="1" dirty="0">
              <a:solidFill>
                <a:srgbClr val="0070C0"/>
              </a:solidFill>
            </a:endParaRPr>
          </a:p>
        </p:txBody>
      </p:sp>
      <p:sp>
        <p:nvSpPr>
          <p:cNvPr id="11" name="Rectangle 10"/>
          <p:cNvSpPr/>
          <p:nvPr/>
        </p:nvSpPr>
        <p:spPr>
          <a:xfrm>
            <a:off x="323528" y="1258308"/>
            <a:ext cx="2427684" cy="1200329"/>
          </a:xfrm>
          <a:prstGeom prst="rect">
            <a:avLst/>
          </a:prstGeom>
        </p:spPr>
        <p:txBody>
          <a:bodyPr wrap="square">
            <a:spAutoFit/>
          </a:bodyPr>
          <a:lstStyle/>
          <a:p>
            <a:r>
              <a:rPr lang="fr-FR" sz="2400" b="1" dirty="0">
                <a:solidFill>
                  <a:srgbClr val="34AE8D">
                    <a:lumMod val="50000"/>
                  </a:srgbClr>
                </a:solidFill>
                <a:ea typeface="Gill Sans MT" charset="0"/>
                <a:cs typeface="Gill Sans MT" charset="0"/>
              </a:rPr>
              <a:t>La malnutrition n’est pas une fatalité</a:t>
            </a:r>
            <a:endParaRPr lang="fr-FR" sz="2400" dirty="0">
              <a:solidFill>
                <a:srgbClr val="34AE8D">
                  <a:lumMod val="50000"/>
                </a:srgbClr>
              </a:solidFill>
            </a:endParaRPr>
          </a:p>
        </p:txBody>
      </p:sp>
      <p:sp>
        <p:nvSpPr>
          <p:cNvPr id="13" name="Rectangle 12"/>
          <p:cNvSpPr/>
          <p:nvPr/>
        </p:nvSpPr>
        <p:spPr>
          <a:xfrm>
            <a:off x="4417392" y="1196752"/>
            <a:ext cx="4572000" cy="1323439"/>
          </a:xfrm>
          <a:prstGeom prst="rect">
            <a:avLst/>
          </a:prstGeom>
        </p:spPr>
        <p:txBody>
          <a:bodyPr>
            <a:spAutoFit/>
          </a:bodyPr>
          <a:lstStyle/>
          <a:p>
            <a:pPr algn="just">
              <a:spcBef>
                <a:spcPts val="600"/>
              </a:spcBef>
              <a:spcAft>
                <a:spcPts val="600"/>
              </a:spcAft>
            </a:pPr>
            <a:r>
              <a:rPr lang="fr-FR" sz="2000" b="1" dirty="0">
                <a:solidFill>
                  <a:srgbClr val="34AE8D">
                    <a:lumMod val="50000"/>
                  </a:srgbClr>
                </a:solidFill>
                <a:ea typeface="Gill Sans MT" charset="0"/>
                <a:cs typeface="Gill Sans MT" charset="0"/>
              </a:rPr>
              <a:t>Mettre un terme à la malnutrition est un choix politique étayé par des engagements mesurables </a:t>
            </a:r>
            <a:r>
              <a:rPr lang="fr-FR" sz="2000" b="1" dirty="0">
                <a:solidFill>
                  <a:srgbClr val="C00000"/>
                </a:solidFill>
                <a:ea typeface="Gill Sans MT" charset="0"/>
                <a:cs typeface="Gill Sans MT" charset="0"/>
              </a:rPr>
              <a:t>et un financement adéquat prévisible.</a:t>
            </a:r>
          </a:p>
        </p:txBody>
      </p:sp>
      <p:sp>
        <p:nvSpPr>
          <p:cNvPr id="18" name="Flèche droite à entaille 17"/>
          <p:cNvSpPr/>
          <p:nvPr/>
        </p:nvSpPr>
        <p:spPr>
          <a:xfrm>
            <a:off x="3131840" y="1576929"/>
            <a:ext cx="936104" cy="563083"/>
          </a:xfrm>
          <a:prstGeom prst="notched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a:solidFill>
                <a:srgbClr val="FFFFFF"/>
              </a:solidFill>
            </a:endParaRPr>
          </a:p>
        </p:txBody>
      </p:sp>
      <p:sp>
        <p:nvSpPr>
          <p:cNvPr id="20" name="Rectangle 19"/>
          <p:cNvSpPr/>
          <p:nvPr/>
        </p:nvSpPr>
        <p:spPr>
          <a:xfrm>
            <a:off x="323528" y="2905781"/>
            <a:ext cx="1473480" cy="461665"/>
          </a:xfrm>
          <a:prstGeom prst="rect">
            <a:avLst/>
          </a:prstGeom>
        </p:spPr>
        <p:txBody>
          <a:bodyPr wrap="none">
            <a:spAutoFit/>
          </a:bodyPr>
          <a:lstStyle/>
          <a:p>
            <a:pPr algn="just">
              <a:spcBef>
                <a:spcPts val="600"/>
              </a:spcBef>
              <a:spcAft>
                <a:spcPts val="600"/>
              </a:spcAft>
            </a:pPr>
            <a:r>
              <a:rPr lang="fr-FR" sz="2400" b="1" dirty="0">
                <a:solidFill>
                  <a:srgbClr val="0081AE">
                    <a:lumMod val="50000"/>
                  </a:srgbClr>
                </a:solidFill>
                <a:ea typeface="Gill Sans MT" charset="0"/>
                <a:cs typeface="Gill Sans MT" charset="0"/>
              </a:rPr>
              <a:t>EXEMPLE</a:t>
            </a:r>
          </a:p>
        </p:txBody>
      </p:sp>
      <p:sp>
        <p:nvSpPr>
          <p:cNvPr id="21" name="Rectangle 20"/>
          <p:cNvSpPr/>
          <p:nvPr/>
        </p:nvSpPr>
        <p:spPr>
          <a:xfrm>
            <a:off x="2411760" y="2729443"/>
            <a:ext cx="6480720" cy="1323439"/>
          </a:xfrm>
          <a:prstGeom prst="rect">
            <a:avLst/>
          </a:prstGeom>
        </p:spPr>
        <p:txBody>
          <a:bodyPr wrap="square">
            <a:spAutoFit/>
          </a:bodyPr>
          <a:lstStyle/>
          <a:p>
            <a:pPr algn="just">
              <a:spcBef>
                <a:spcPts val="600"/>
              </a:spcBef>
              <a:spcAft>
                <a:spcPts val="600"/>
              </a:spcAft>
            </a:pPr>
            <a:r>
              <a:rPr lang="fr-FR" sz="2000" b="1" dirty="0">
                <a:solidFill>
                  <a:srgbClr val="0081AE">
                    <a:lumMod val="50000"/>
                  </a:srgbClr>
                </a:solidFill>
              </a:rPr>
              <a:t>Plusieurs pays d’Afrique de l’Ouest, dont le Ghana, font des progrès rapides dans la réduction de la malnutrition. Au Niger, Niamey fait également des progrès</a:t>
            </a:r>
          </a:p>
        </p:txBody>
      </p:sp>
      <p:sp>
        <p:nvSpPr>
          <p:cNvPr id="22" name="Rectangle 21"/>
          <p:cNvSpPr/>
          <p:nvPr/>
        </p:nvSpPr>
        <p:spPr>
          <a:xfrm>
            <a:off x="2411760" y="4005064"/>
            <a:ext cx="6336704" cy="1015663"/>
          </a:xfrm>
          <a:prstGeom prst="rect">
            <a:avLst/>
          </a:prstGeom>
        </p:spPr>
        <p:txBody>
          <a:bodyPr wrap="square">
            <a:spAutoFit/>
          </a:bodyPr>
          <a:lstStyle/>
          <a:p>
            <a:pPr algn="just">
              <a:spcBef>
                <a:spcPts val="600"/>
              </a:spcBef>
              <a:spcAft>
                <a:spcPts val="600"/>
              </a:spcAft>
            </a:pPr>
            <a:r>
              <a:rPr lang="fr-FR" sz="2000" b="1" dirty="0">
                <a:solidFill>
                  <a:srgbClr val="DADC4B">
                    <a:lumMod val="50000"/>
                  </a:srgbClr>
                </a:solidFill>
              </a:rPr>
              <a:t>Les solutions techniques existent et sont déjà traduites en documents stratégiques (ex. PNSN, DPPD et PAP sectoriels).</a:t>
            </a:r>
          </a:p>
        </p:txBody>
      </p:sp>
      <p:sp>
        <p:nvSpPr>
          <p:cNvPr id="23" name="Rectangle 22"/>
          <p:cNvSpPr/>
          <p:nvPr/>
        </p:nvSpPr>
        <p:spPr>
          <a:xfrm>
            <a:off x="547895" y="4072291"/>
            <a:ext cx="1043876" cy="461665"/>
          </a:xfrm>
          <a:prstGeom prst="rect">
            <a:avLst/>
          </a:prstGeom>
        </p:spPr>
        <p:txBody>
          <a:bodyPr wrap="none">
            <a:spAutoFit/>
          </a:bodyPr>
          <a:lstStyle/>
          <a:p>
            <a:pPr algn="just">
              <a:spcBef>
                <a:spcPts val="600"/>
              </a:spcBef>
              <a:spcAft>
                <a:spcPts val="600"/>
              </a:spcAft>
            </a:pPr>
            <a:r>
              <a:rPr lang="fr-FR" sz="2400" b="1" dirty="0">
                <a:solidFill>
                  <a:srgbClr val="0081AE">
                    <a:lumMod val="50000"/>
                  </a:srgbClr>
                </a:solidFill>
                <a:ea typeface="Gill Sans MT" charset="0"/>
                <a:cs typeface="Gill Sans MT" charset="0"/>
              </a:rPr>
              <a:t>NIGER</a:t>
            </a:r>
          </a:p>
        </p:txBody>
      </p:sp>
    </p:spTree>
    <p:extLst>
      <p:ext uri="{BB962C8B-B14F-4D97-AF65-F5344CB8AC3E}">
        <p14:creationId xmlns:p14="http://schemas.microsoft.com/office/powerpoint/2010/main" val="3122921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randombar(horizontal)">
                                      <p:cBhvr>
                                        <p:cTn id="11" dur="500"/>
                                        <p:tgtEl>
                                          <p:spTgt spid="19"/>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randombar(horizontal)">
                                      <p:cBhvr>
                                        <p:cTn id="15" dur="500"/>
                                        <p:tgtEl>
                                          <p:spTgt spid="11"/>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left)">
                                      <p:cBhvr>
                                        <p:cTn id="19" dur="500"/>
                                        <p:tgtEl>
                                          <p:spTgt spid="18"/>
                                        </p:tgtEl>
                                      </p:cBhvr>
                                    </p:animEffect>
                                  </p:childTnLst>
                                </p:cTn>
                              </p:par>
                            </p:childTnLst>
                          </p:cTn>
                        </p:par>
                        <p:par>
                          <p:cTn id="20" fill="hold">
                            <p:stCondLst>
                              <p:cond delay="2000"/>
                            </p:stCondLst>
                            <p:childTnLst>
                              <p:par>
                                <p:cTn id="21" presetID="9" presetClass="entr" presetSubtype="0"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dissolve">
                                      <p:cBhvr>
                                        <p:cTn id="23" dur="500"/>
                                        <p:tgtEl>
                                          <p:spTgt spid="13"/>
                                        </p:tgtEl>
                                      </p:cBhvr>
                                    </p:animEffect>
                                  </p:childTnLst>
                                </p:cTn>
                              </p:par>
                            </p:childTnLst>
                          </p:cTn>
                        </p:par>
                        <p:par>
                          <p:cTn id="24" fill="hold">
                            <p:stCondLst>
                              <p:cond delay="2500"/>
                            </p:stCondLst>
                            <p:childTnLst>
                              <p:par>
                                <p:cTn id="25" presetID="5" presetClass="entr" presetSubtype="10" fill="hold" grpId="0" nodeType="after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checkerboard(across)">
                                      <p:cBhvr>
                                        <p:cTn id="27" dur="500"/>
                                        <p:tgtEl>
                                          <p:spTgt spid="20"/>
                                        </p:tgtEl>
                                      </p:cBhvr>
                                    </p:animEffect>
                                  </p:childTnLst>
                                </p:cTn>
                              </p:par>
                            </p:childTnLst>
                          </p:cTn>
                        </p:par>
                        <p:par>
                          <p:cTn id="28" fill="hold">
                            <p:stCondLst>
                              <p:cond delay="3000"/>
                            </p:stCondLst>
                            <p:childTnLst>
                              <p:par>
                                <p:cTn id="29" presetID="5" presetClass="entr" presetSubtype="10"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checkerboard(across)">
                                      <p:cBhvr>
                                        <p:cTn id="31" dur="500"/>
                                        <p:tgtEl>
                                          <p:spTgt spid="21"/>
                                        </p:tgtEl>
                                      </p:cBhvr>
                                    </p:animEffect>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down)">
                                      <p:cBhvr>
                                        <p:cTn id="35" dur="500"/>
                                        <p:tgtEl>
                                          <p:spTgt spid="23"/>
                                        </p:tgtEl>
                                      </p:cBhvr>
                                    </p:animEffect>
                                  </p:childTnLst>
                                </p:cTn>
                              </p:par>
                            </p:childTnLst>
                          </p:cTn>
                        </p:par>
                        <p:par>
                          <p:cTn id="36" fill="hold">
                            <p:stCondLst>
                              <p:cond delay="4000"/>
                            </p:stCondLst>
                            <p:childTnLst>
                              <p:par>
                                <p:cTn id="37" presetID="9"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dissolve">
                                      <p:cBhvr>
                                        <p:cTn id="39" dur="500"/>
                                        <p:tgtEl>
                                          <p:spTgt spid="22"/>
                                        </p:tgtEl>
                                      </p:cBhvr>
                                    </p:animEffect>
                                  </p:childTnLst>
                                </p:cTn>
                              </p:par>
                            </p:childTnLst>
                          </p:cTn>
                        </p:par>
                        <p:par>
                          <p:cTn id="40" fill="hold">
                            <p:stCondLst>
                              <p:cond delay="4500"/>
                            </p:stCondLst>
                            <p:childTnLst>
                              <p:par>
                                <p:cTn id="41" presetID="14" presetClass="entr" presetSubtype="10"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randombar(horizontal)">
                                      <p:cBhvr>
                                        <p:cTn id="4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0" grpId="0"/>
      <p:bldP spid="11" grpId="0"/>
      <p:bldP spid="13" grpId="0"/>
      <p:bldP spid="18" grpId="0" animBg="1"/>
      <p:bldP spid="20" grpId="0"/>
      <p:bldP spid="21" grpId="0"/>
      <p:bldP spid="22" grpId="0"/>
      <p:bldP spid="2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02C702AE-1502-43AE-8DBA-2BCAD3408EF2}" type="slidenum">
              <a:rPr lang="fr-FR" smtClean="0">
                <a:latin typeface="+mj-lt"/>
              </a:rPr>
              <a:pPr/>
              <a:t>5</a:t>
            </a:fld>
            <a:endParaRPr lang="fr-FR">
              <a:latin typeface="+mj-lt"/>
            </a:endParaRPr>
          </a:p>
        </p:txBody>
      </p:sp>
      <p:sp>
        <p:nvSpPr>
          <p:cNvPr id="7" name="Espace réservé du numéro de diapositive 3">
            <a:extLst>
              <a:ext uri="{FF2B5EF4-FFF2-40B4-BE49-F238E27FC236}">
                <a16:creationId xmlns="" xmlns:a16="http://schemas.microsoft.com/office/drawing/2014/main" id="{BC6DABDC-D11D-4D1A-8A6B-2B1A7884AB07}"/>
              </a:ext>
            </a:extLst>
          </p:cNvPr>
          <p:cNvSpPr txBox="1">
            <a:spLocks/>
          </p:cNvSpPr>
          <p:nvPr/>
        </p:nvSpPr>
        <p:spPr>
          <a:xfrm>
            <a:off x="8388424" y="6453336"/>
            <a:ext cx="621432"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2C702AE-1502-43AE-8DBA-2BCAD3408EF2}" type="slidenum">
              <a:rPr lang="fr-FR" smtClean="0">
                <a:latin typeface="+mj-lt"/>
              </a:rPr>
              <a:pPr/>
              <a:t>5</a:t>
            </a:fld>
            <a:endParaRPr lang="fr-FR">
              <a:latin typeface="+mj-lt"/>
            </a:endParaRPr>
          </a:p>
        </p:txBody>
      </p:sp>
      <p:grpSp>
        <p:nvGrpSpPr>
          <p:cNvPr id="12" name="Groupe 11"/>
          <p:cNvGrpSpPr/>
          <p:nvPr/>
        </p:nvGrpSpPr>
        <p:grpSpPr>
          <a:xfrm>
            <a:off x="6983413" y="0"/>
            <a:ext cx="2190482" cy="720725"/>
            <a:chOff x="6983413" y="0"/>
            <a:chExt cx="2190482" cy="720725"/>
          </a:xfrm>
        </p:grpSpPr>
        <p:grpSp>
          <p:nvGrpSpPr>
            <p:cNvPr id="14" name="Group 4"/>
            <p:cNvGrpSpPr>
              <a:grpSpLocks noChangeAspect="1"/>
            </p:cNvGrpSpPr>
            <p:nvPr/>
          </p:nvGrpSpPr>
          <p:grpSpPr bwMode="auto">
            <a:xfrm>
              <a:off x="6983413" y="0"/>
              <a:ext cx="2160587" cy="720725"/>
              <a:chOff x="4399" y="0"/>
              <a:chExt cx="1361" cy="454"/>
            </a:xfrm>
          </p:grpSpPr>
          <p:sp>
            <p:nvSpPr>
              <p:cNvPr id="16" name="AutoShape 3"/>
              <p:cNvSpPr>
                <a:spLocks noChangeAspect="1" noChangeArrowheads="1" noTextEdit="1"/>
              </p:cNvSpPr>
              <p:nvPr/>
            </p:nvSpPr>
            <p:spPr bwMode="auto">
              <a:xfrm>
                <a:off x="4399" y="0"/>
                <a:ext cx="1361"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pic>
            <p:nvPicPr>
              <p:cNvPr id="17"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9" y="4"/>
                <a:ext cx="681"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 name="Imag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3706" y="3176"/>
              <a:ext cx="1110189" cy="715991"/>
            </a:xfrm>
            <a:prstGeom prst="rect">
              <a:avLst/>
            </a:prstGeom>
          </p:spPr>
        </p:pic>
      </p:grpSp>
      <p:sp>
        <p:nvSpPr>
          <p:cNvPr id="19" name="ZoneTexte 18"/>
          <p:cNvSpPr txBox="1"/>
          <p:nvPr/>
        </p:nvSpPr>
        <p:spPr>
          <a:xfrm>
            <a:off x="2195736" y="92879"/>
            <a:ext cx="4787677" cy="523220"/>
          </a:xfrm>
          <a:prstGeom prst="rect">
            <a:avLst/>
          </a:prstGeom>
          <a:noFill/>
        </p:spPr>
        <p:txBody>
          <a:bodyPr wrap="square" rtlCol="0">
            <a:spAutoFit/>
          </a:bodyPr>
          <a:lstStyle/>
          <a:p>
            <a:pPr defTabSz="363538">
              <a:tabLst>
                <a:tab pos="903288" algn="l"/>
                <a:tab pos="1077913" algn="l"/>
              </a:tabLst>
            </a:pPr>
            <a:r>
              <a:rPr lang="fr-FR" sz="2800" b="1" cap="small" dirty="0">
                <a:solidFill>
                  <a:srgbClr val="FFFFFF"/>
                </a:solidFill>
              </a:rPr>
              <a:t>Définition de la Gouvernance</a:t>
            </a:r>
          </a:p>
        </p:txBody>
      </p:sp>
      <p:sp>
        <p:nvSpPr>
          <p:cNvPr id="10" name="Content Placeholder 2"/>
          <p:cNvSpPr>
            <a:spLocks noGrp="1"/>
          </p:cNvSpPr>
          <p:nvPr>
            <p:ph idx="1"/>
          </p:nvPr>
        </p:nvSpPr>
        <p:spPr>
          <a:xfrm>
            <a:off x="467544" y="1918328"/>
            <a:ext cx="8352928" cy="4246976"/>
          </a:xfrm>
        </p:spPr>
        <p:txBody>
          <a:bodyPr>
            <a:normAutofit lnSpcReduction="10000"/>
          </a:bodyPr>
          <a:lstStyle/>
          <a:p>
            <a:pPr marL="0" indent="0">
              <a:lnSpc>
                <a:spcPct val="120000"/>
              </a:lnSpc>
              <a:spcBef>
                <a:spcPts val="0"/>
              </a:spcBef>
              <a:spcAft>
                <a:spcPts val="600"/>
              </a:spcAft>
              <a:buNone/>
            </a:pPr>
            <a:r>
              <a:rPr lang="fr-FR" sz="2400" dirty="0"/>
              <a:t>La</a:t>
            </a:r>
            <a:r>
              <a:rPr lang="fr-FR" sz="2400" b="1" dirty="0"/>
              <a:t> </a:t>
            </a:r>
            <a:r>
              <a:rPr lang="fr-FR" sz="2400" dirty="0"/>
              <a:t>gouvernance de la sécurité alimentaire et de la nutrition </a:t>
            </a:r>
            <a:r>
              <a:rPr lang="fr-FR" sz="2400" b="1" i="1" dirty="0"/>
              <a:t>est constituée de l’ensemble des mécanismes, cadres ou politiques qui permettent aux différents acteurs </a:t>
            </a:r>
            <a:r>
              <a:rPr lang="fr-FR" sz="2400" b="1" i="1" dirty="0" smtClean="0"/>
              <a:t>d’améliorer </a:t>
            </a:r>
            <a:r>
              <a:rPr lang="fr-FR" sz="2400" b="1" i="1" dirty="0"/>
              <a:t>durablement la sécurité alimentaire et nutritionnelle des ménages. La coordination, la cohérence et la complémentarité des actions des organisations qui œuvrent en faveur de la sécurité nutritionnelle durable doivent permettre de trouver des solutions adaptées et de mobiliser un appui significatif</a:t>
            </a:r>
            <a:endParaRPr lang="en-GB" sz="2400" b="1" dirty="0"/>
          </a:p>
        </p:txBody>
      </p:sp>
      <p:sp>
        <p:nvSpPr>
          <p:cNvPr id="11" name="Title 1"/>
          <p:cNvSpPr>
            <a:spLocks noGrp="1"/>
          </p:cNvSpPr>
          <p:nvPr>
            <p:ph type="title"/>
          </p:nvPr>
        </p:nvSpPr>
        <p:spPr>
          <a:xfrm>
            <a:off x="467544" y="1196752"/>
            <a:ext cx="8208912" cy="714375"/>
          </a:xfrm>
        </p:spPr>
        <p:txBody>
          <a:bodyPr>
            <a:normAutofit/>
          </a:bodyPr>
          <a:lstStyle/>
          <a:p>
            <a:pPr fontAlgn="auto">
              <a:spcAft>
                <a:spcPts val="0"/>
              </a:spcAft>
              <a:defRPr/>
            </a:pPr>
            <a:r>
              <a:rPr lang="fr-FR" sz="2800" dirty="0">
                <a:ln w="0"/>
                <a:solidFill>
                  <a:schemeClr val="accent6">
                    <a:lumMod val="50000"/>
                  </a:schemeClr>
                </a:solidFill>
                <a:effectLst>
                  <a:outerShdw blurRad="38100" dist="19050" dir="2700000" algn="tl" rotWithShape="0">
                    <a:schemeClr val="dk1">
                      <a:alpha val="40000"/>
                    </a:schemeClr>
                  </a:outerShdw>
                </a:effectLst>
              </a:rPr>
              <a:t>La Gouvernance au service de la nutrition</a:t>
            </a:r>
          </a:p>
        </p:txBody>
      </p:sp>
    </p:spTree>
    <p:extLst>
      <p:ext uri="{BB962C8B-B14F-4D97-AF65-F5344CB8AC3E}">
        <p14:creationId xmlns:p14="http://schemas.microsoft.com/office/powerpoint/2010/main" val="1388812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randombar(horizontal)">
                                      <p:cBhvr>
                                        <p:cTn id="1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02C702AE-1502-43AE-8DBA-2BCAD3408EF2}" type="slidenum">
              <a:rPr lang="fr-FR" smtClean="0">
                <a:latin typeface="+mj-lt"/>
              </a:rPr>
              <a:pPr/>
              <a:t>6</a:t>
            </a:fld>
            <a:endParaRPr lang="fr-FR">
              <a:latin typeface="+mj-lt"/>
            </a:endParaRPr>
          </a:p>
        </p:txBody>
      </p:sp>
      <p:sp>
        <p:nvSpPr>
          <p:cNvPr id="7" name="Espace réservé du numéro de diapositive 3">
            <a:extLst>
              <a:ext uri="{FF2B5EF4-FFF2-40B4-BE49-F238E27FC236}">
                <a16:creationId xmlns="" xmlns:a16="http://schemas.microsoft.com/office/drawing/2014/main" id="{BC6DABDC-D11D-4D1A-8A6B-2B1A7884AB07}"/>
              </a:ext>
            </a:extLst>
          </p:cNvPr>
          <p:cNvSpPr txBox="1">
            <a:spLocks/>
          </p:cNvSpPr>
          <p:nvPr/>
        </p:nvSpPr>
        <p:spPr>
          <a:xfrm>
            <a:off x="8388424" y="6453336"/>
            <a:ext cx="621432"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2C702AE-1502-43AE-8DBA-2BCAD3408EF2}" type="slidenum">
              <a:rPr lang="fr-FR" smtClean="0">
                <a:latin typeface="+mj-lt"/>
              </a:rPr>
              <a:pPr/>
              <a:t>6</a:t>
            </a:fld>
            <a:endParaRPr lang="fr-FR">
              <a:latin typeface="+mj-lt"/>
            </a:endParaRPr>
          </a:p>
        </p:txBody>
      </p:sp>
      <p:grpSp>
        <p:nvGrpSpPr>
          <p:cNvPr id="12" name="Groupe 11"/>
          <p:cNvGrpSpPr/>
          <p:nvPr/>
        </p:nvGrpSpPr>
        <p:grpSpPr>
          <a:xfrm>
            <a:off x="6983413" y="0"/>
            <a:ext cx="2190482" cy="720725"/>
            <a:chOff x="6983413" y="0"/>
            <a:chExt cx="2190482" cy="720725"/>
          </a:xfrm>
        </p:grpSpPr>
        <p:grpSp>
          <p:nvGrpSpPr>
            <p:cNvPr id="14" name="Group 4"/>
            <p:cNvGrpSpPr>
              <a:grpSpLocks noChangeAspect="1"/>
            </p:cNvGrpSpPr>
            <p:nvPr/>
          </p:nvGrpSpPr>
          <p:grpSpPr bwMode="auto">
            <a:xfrm>
              <a:off x="6983413" y="0"/>
              <a:ext cx="2160587" cy="720725"/>
              <a:chOff x="4399" y="0"/>
              <a:chExt cx="1361" cy="454"/>
            </a:xfrm>
          </p:grpSpPr>
          <p:sp>
            <p:nvSpPr>
              <p:cNvPr id="16" name="AutoShape 3"/>
              <p:cNvSpPr>
                <a:spLocks noChangeAspect="1" noChangeArrowheads="1" noTextEdit="1"/>
              </p:cNvSpPr>
              <p:nvPr/>
            </p:nvSpPr>
            <p:spPr bwMode="auto">
              <a:xfrm>
                <a:off x="4399" y="0"/>
                <a:ext cx="1361"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pic>
            <p:nvPicPr>
              <p:cNvPr id="17"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9" y="4"/>
                <a:ext cx="681"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 name="Imag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3706" y="3176"/>
              <a:ext cx="1110189" cy="715991"/>
            </a:xfrm>
            <a:prstGeom prst="rect">
              <a:avLst/>
            </a:prstGeom>
          </p:spPr>
        </p:pic>
      </p:grpSp>
      <p:sp>
        <p:nvSpPr>
          <p:cNvPr id="19" name="ZoneTexte 18"/>
          <p:cNvSpPr txBox="1"/>
          <p:nvPr/>
        </p:nvSpPr>
        <p:spPr>
          <a:xfrm>
            <a:off x="2195736" y="-66293"/>
            <a:ext cx="4787677" cy="830997"/>
          </a:xfrm>
          <a:prstGeom prst="rect">
            <a:avLst/>
          </a:prstGeom>
          <a:noFill/>
        </p:spPr>
        <p:txBody>
          <a:bodyPr wrap="square" rtlCol="0">
            <a:spAutoFit/>
          </a:bodyPr>
          <a:lstStyle/>
          <a:p>
            <a:pPr defTabSz="363538">
              <a:tabLst>
                <a:tab pos="903288" algn="l"/>
                <a:tab pos="1077913" algn="l"/>
              </a:tabLst>
            </a:pPr>
            <a:r>
              <a:rPr lang="fr-FR" sz="2400" b="1" cap="small" dirty="0">
                <a:solidFill>
                  <a:srgbClr val="FFFFFF"/>
                </a:solidFill>
              </a:rPr>
              <a:t>Gouvernance au service de la nutrition</a:t>
            </a:r>
          </a:p>
        </p:txBody>
      </p:sp>
      <p:sp>
        <p:nvSpPr>
          <p:cNvPr id="11" name="Title 1"/>
          <p:cNvSpPr>
            <a:spLocks noGrp="1"/>
          </p:cNvSpPr>
          <p:nvPr>
            <p:ph type="title"/>
          </p:nvPr>
        </p:nvSpPr>
        <p:spPr>
          <a:xfrm>
            <a:off x="485118" y="1340768"/>
            <a:ext cx="8208912" cy="1008112"/>
          </a:xfrm>
        </p:spPr>
        <p:txBody>
          <a:bodyPr>
            <a:noAutofit/>
          </a:bodyPr>
          <a:lstStyle/>
          <a:p>
            <a:r>
              <a:rPr lang="fr-FR" altLang="en-US" dirty="0"/>
              <a:t>Les principaux principes de la Gouvernance (Mouvement SUN)</a:t>
            </a:r>
            <a:endParaRPr lang="fr-FR" dirty="0"/>
          </a:p>
        </p:txBody>
      </p:sp>
      <p:sp>
        <p:nvSpPr>
          <p:cNvPr id="13" name="Espace réservé du contenu 2"/>
          <p:cNvSpPr>
            <a:spLocks noGrp="1"/>
          </p:cNvSpPr>
          <p:nvPr>
            <p:ph idx="1"/>
          </p:nvPr>
        </p:nvSpPr>
        <p:spPr>
          <a:xfrm>
            <a:off x="375236" y="2676598"/>
            <a:ext cx="8208912" cy="1328466"/>
          </a:xfrm>
        </p:spPr>
        <p:txBody>
          <a:bodyPr>
            <a:normAutofit/>
          </a:bodyPr>
          <a:lstStyle/>
          <a:p>
            <a:r>
              <a:rPr lang="fr-FR" altLang="en-US" sz="3200" dirty="0">
                <a:solidFill>
                  <a:schemeClr val="accent1">
                    <a:lumMod val="50000"/>
                  </a:schemeClr>
                </a:solidFill>
              </a:rPr>
              <a:t>Transparence et partage de l’information</a:t>
            </a:r>
          </a:p>
          <a:p>
            <a:pPr eaLnBrk="1" hangingPunct="1"/>
            <a:r>
              <a:rPr lang="fr-FR" altLang="en-US" sz="3200" dirty="0">
                <a:solidFill>
                  <a:srgbClr val="0070C0"/>
                </a:solidFill>
              </a:rPr>
              <a:t>Participation inclusive et ouverte</a:t>
            </a:r>
          </a:p>
          <a:p>
            <a:pPr marL="0" indent="0" eaLnBrk="1" hangingPunct="1">
              <a:buNone/>
            </a:pPr>
            <a:endParaRPr lang="fr-FR" altLang="en-US" sz="3200" dirty="0">
              <a:solidFill>
                <a:srgbClr val="FF0000"/>
              </a:solidFill>
            </a:endParaRPr>
          </a:p>
        </p:txBody>
      </p:sp>
      <p:pic>
        <p:nvPicPr>
          <p:cNvPr id="3" name="Imag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91062" y="4188766"/>
            <a:ext cx="3847840" cy="1757171"/>
          </a:xfrm>
          <a:prstGeom prst="rect">
            <a:avLst/>
          </a:prstGeom>
        </p:spPr>
      </p:pic>
      <p:sp>
        <p:nvSpPr>
          <p:cNvPr id="5" name="Rectangle 4"/>
          <p:cNvSpPr/>
          <p:nvPr/>
        </p:nvSpPr>
        <p:spPr>
          <a:xfrm>
            <a:off x="375236" y="4283350"/>
            <a:ext cx="4066294" cy="1668149"/>
          </a:xfrm>
          <a:prstGeom prst="rect">
            <a:avLst/>
          </a:prstGeom>
        </p:spPr>
        <p:txBody>
          <a:bodyPr wrap="square">
            <a:spAutoFit/>
          </a:bodyPr>
          <a:lstStyle/>
          <a:p>
            <a:pPr marL="342900" indent="-342900">
              <a:spcBef>
                <a:spcPct val="20000"/>
              </a:spcBef>
              <a:buFont typeface="Arial" panose="020B0604020202020204" pitchFamily="34" charset="0"/>
              <a:buChar char="•"/>
            </a:pPr>
            <a:r>
              <a:rPr lang="fr-FR" altLang="en-US" sz="3200" dirty="0" err="1">
                <a:solidFill>
                  <a:schemeClr val="accent2">
                    <a:lumMod val="50000"/>
                  </a:schemeClr>
                </a:solidFill>
              </a:rPr>
              <a:t>Redevabilité</a:t>
            </a:r>
            <a:endParaRPr lang="fr-FR" altLang="en-US" sz="3200" dirty="0">
              <a:solidFill>
                <a:schemeClr val="accent2">
                  <a:lumMod val="50000"/>
                </a:schemeClr>
              </a:solidFill>
            </a:endParaRPr>
          </a:p>
          <a:p>
            <a:pPr marL="342900" indent="-342900">
              <a:spcBef>
                <a:spcPct val="20000"/>
              </a:spcBef>
              <a:buFont typeface="Arial" panose="020B0604020202020204" pitchFamily="34" charset="0"/>
              <a:buChar char="•"/>
            </a:pPr>
            <a:r>
              <a:rPr lang="fr-FR" altLang="en-US" sz="3200" dirty="0">
                <a:solidFill>
                  <a:schemeClr val="accent6">
                    <a:lumMod val="50000"/>
                  </a:schemeClr>
                </a:solidFill>
              </a:rPr>
              <a:t>Efficacité - Leadership</a:t>
            </a:r>
          </a:p>
        </p:txBody>
      </p:sp>
    </p:spTree>
    <p:extLst>
      <p:ext uri="{BB962C8B-B14F-4D97-AF65-F5344CB8AC3E}">
        <p14:creationId xmlns:p14="http://schemas.microsoft.com/office/powerpoint/2010/main" val="1295474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randombar(horizontal)">
                                      <p:cBhvr>
                                        <p:cTn id="11" dur="500"/>
                                        <p:tgtEl>
                                          <p:spTgt spid="19"/>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childTnLst>
                          </p:cTn>
                        </p:par>
                        <p:par>
                          <p:cTn id="16" fill="hold">
                            <p:stCondLst>
                              <p:cond delay="1500"/>
                            </p:stCondLst>
                            <p:childTnLst>
                              <p:par>
                                <p:cTn id="17" presetID="14" presetClass="entr" presetSubtype="10"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randombar(horizontal)">
                                      <p:cBhvr>
                                        <p:cTn id="19" dur="500"/>
                                        <p:tgtEl>
                                          <p:spTgt spid="3"/>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3">
                                            <p:txEl>
                                              <p:pRg st="0" end="0"/>
                                            </p:txEl>
                                          </p:spTgt>
                                        </p:tgtEl>
                                        <p:attrNameLst>
                                          <p:attrName>style.visibility</p:attrName>
                                        </p:attrNameLst>
                                      </p:cBhvr>
                                      <p:to>
                                        <p:strVal val="visible"/>
                                      </p:to>
                                    </p:set>
                                    <p:animEffect transition="in" filter="wipe(left)">
                                      <p:cBhvr>
                                        <p:cTn id="23" dur="500"/>
                                        <p:tgtEl>
                                          <p:spTgt spid="13">
                                            <p:txEl>
                                              <p:pRg st="0" end="0"/>
                                            </p:txEl>
                                          </p:spTgt>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wipe(left)">
                                      <p:cBhvr>
                                        <p:cTn id="27" dur="500"/>
                                        <p:tgtEl>
                                          <p:spTgt spid="13">
                                            <p:txEl>
                                              <p:pRg st="1" end="1"/>
                                            </p:txEl>
                                          </p:spTgt>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5">
                                            <p:txEl>
                                              <p:pRg st="0" end="0"/>
                                            </p:txEl>
                                          </p:spTgt>
                                        </p:tgtEl>
                                        <p:attrNameLst>
                                          <p:attrName>style.visibility</p:attrName>
                                        </p:attrNameLst>
                                      </p:cBhvr>
                                      <p:to>
                                        <p:strVal val="visible"/>
                                      </p:to>
                                    </p:set>
                                    <p:animEffect transition="in" filter="wipe(left)">
                                      <p:cBhvr>
                                        <p:cTn id="31" dur="500"/>
                                        <p:tgtEl>
                                          <p:spTgt spid="5">
                                            <p:txEl>
                                              <p:pRg st="0" end="0"/>
                                            </p:txEl>
                                          </p:spTgt>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5">
                                            <p:txEl>
                                              <p:pRg st="1" end="1"/>
                                            </p:txEl>
                                          </p:spTgt>
                                        </p:tgtEl>
                                        <p:attrNameLst>
                                          <p:attrName>style.visibility</p:attrName>
                                        </p:attrNameLst>
                                      </p:cBhvr>
                                      <p:to>
                                        <p:strVal val="visible"/>
                                      </p:to>
                                    </p:set>
                                    <p:animEffect transition="in" filter="wipe(left)">
                                      <p:cBhvr>
                                        <p:cTn id="35"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2260" y="880136"/>
            <a:ext cx="8208912" cy="1008112"/>
          </a:xfrm>
        </p:spPr>
        <p:txBody>
          <a:bodyPr>
            <a:normAutofit fontScale="90000"/>
          </a:bodyPr>
          <a:lstStyle/>
          <a:p>
            <a:r>
              <a:rPr lang="fr-FR" altLang="en-US" dirty="0">
                <a:solidFill>
                  <a:schemeClr val="accent1"/>
                </a:solidFill>
              </a:rPr>
              <a:t>La transparence et le partage de </a:t>
            </a:r>
            <a:r>
              <a:rPr lang="fr-FR" altLang="en-US" dirty="0" smtClean="0">
                <a:solidFill>
                  <a:schemeClr val="accent1"/>
                </a:solidFill>
              </a:rPr>
              <a:t>l’information</a:t>
            </a:r>
            <a:endParaRPr lang="fr-FR" dirty="0">
              <a:solidFill>
                <a:schemeClr val="accent1"/>
              </a:solidFill>
            </a:endParaRPr>
          </a:p>
        </p:txBody>
      </p:sp>
      <p:sp>
        <p:nvSpPr>
          <p:cNvPr id="6" name="Slide Number Placeholder 5"/>
          <p:cNvSpPr>
            <a:spLocks noGrp="1"/>
          </p:cNvSpPr>
          <p:nvPr>
            <p:ph type="sldNum" sz="quarter" idx="12"/>
          </p:nvPr>
        </p:nvSpPr>
        <p:spPr/>
        <p:txBody>
          <a:bodyPr/>
          <a:lstStyle/>
          <a:p>
            <a:fld id="{65255F18-CBB6-4B21-A968-70E03EC7C418}" type="slidenum">
              <a:rPr lang="en-US" smtClean="0">
                <a:solidFill>
                  <a:prstClr val="black">
                    <a:tint val="75000"/>
                  </a:prstClr>
                </a:solidFill>
              </a:rPr>
              <a:pPr/>
              <a:t>7</a:t>
            </a:fld>
            <a:endParaRPr lang="en-US" dirty="0">
              <a:solidFill>
                <a:prstClr val="black">
                  <a:tint val="75000"/>
                </a:prstClr>
              </a:solidFill>
            </a:endParaRPr>
          </a:p>
        </p:txBody>
      </p:sp>
      <p:sp>
        <p:nvSpPr>
          <p:cNvPr id="7" name="Espace réservé du contenu 2"/>
          <p:cNvSpPr>
            <a:spLocks noGrp="1"/>
          </p:cNvSpPr>
          <p:nvPr>
            <p:ph idx="1"/>
          </p:nvPr>
        </p:nvSpPr>
        <p:spPr>
          <a:xfrm>
            <a:off x="369142" y="1960290"/>
            <a:ext cx="8515148" cy="2260798"/>
          </a:xfrm>
        </p:spPr>
        <p:txBody>
          <a:bodyPr>
            <a:normAutofit/>
          </a:bodyPr>
          <a:lstStyle/>
          <a:p>
            <a:r>
              <a:rPr lang="fr-FR" altLang="en-US" sz="2400" b="1" dirty="0">
                <a:solidFill>
                  <a:schemeClr val="accent1">
                    <a:lumMod val="50000"/>
                  </a:schemeClr>
                </a:solidFill>
              </a:rPr>
              <a:t>Etablir le lien avec toutes les parties </a:t>
            </a:r>
            <a:r>
              <a:rPr lang="fr-FR" altLang="en-US" sz="2400" b="1" dirty="0" smtClean="0">
                <a:solidFill>
                  <a:schemeClr val="accent1">
                    <a:lumMod val="50000"/>
                  </a:schemeClr>
                </a:solidFill>
              </a:rPr>
              <a:t>prenantes</a:t>
            </a:r>
            <a:endParaRPr lang="fr-FR" altLang="en-US" sz="2400" b="1" dirty="0">
              <a:solidFill>
                <a:schemeClr val="accent1">
                  <a:lumMod val="50000"/>
                </a:schemeClr>
              </a:solidFill>
            </a:endParaRPr>
          </a:p>
          <a:p>
            <a:pPr eaLnBrk="1" hangingPunct="1"/>
            <a:r>
              <a:rPr lang="fr-FR" altLang="en-US" sz="2400" b="1" dirty="0">
                <a:solidFill>
                  <a:schemeClr val="accent2">
                    <a:lumMod val="50000"/>
                  </a:schemeClr>
                </a:solidFill>
              </a:rPr>
              <a:t>Partager l’information </a:t>
            </a:r>
          </a:p>
          <a:p>
            <a:pPr eaLnBrk="1" hangingPunct="1"/>
            <a:r>
              <a:rPr lang="fr-FR" altLang="en-US" sz="2400" b="1" dirty="0">
                <a:solidFill>
                  <a:schemeClr val="accent6">
                    <a:lumMod val="50000"/>
                  </a:schemeClr>
                </a:solidFill>
              </a:rPr>
              <a:t>Considérer l’ensemble des niveaux des différents systèmes concernés par la nutrition</a:t>
            </a:r>
          </a:p>
          <a:p>
            <a:r>
              <a:rPr lang="fr-FR" altLang="en-US" sz="2400" b="1" dirty="0">
                <a:solidFill>
                  <a:srgbClr val="0070C0"/>
                </a:solidFill>
              </a:rPr>
              <a:t>Plaidoyer et </a:t>
            </a:r>
            <a:r>
              <a:rPr lang="fr-FR" altLang="en-US" sz="2400" b="1" dirty="0" smtClean="0">
                <a:solidFill>
                  <a:srgbClr val="0070C0"/>
                </a:solidFill>
              </a:rPr>
              <a:t>lobbying</a:t>
            </a:r>
            <a:endParaRPr lang="fr-FR" altLang="en-US" sz="2400" b="1" dirty="0">
              <a:solidFill>
                <a:srgbClr val="0070C0"/>
              </a:solidFill>
            </a:endParaRPr>
          </a:p>
        </p:txBody>
      </p:sp>
      <p:grpSp>
        <p:nvGrpSpPr>
          <p:cNvPr id="10" name="Groupe 11"/>
          <p:cNvGrpSpPr/>
          <p:nvPr/>
        </p:nvGrpSpPr>
        <p:grpSpPr>
          <a:xfrm>
            <a:off x="6983413" y="0"/>
            <a:ext cx="2190482" cy="720725"/>
            <a:chOff x="6983413" y="0"/>
            <a:chExt cx="2190482" cy="720725"/>
          </a:xfrm>
        </p:grpSpPr>
        <p:grpSp>
          <p:nvGrpSpPr>
            <p:cNvPr id="11" name="Group 4"/>
            <p:cNvGrpSpPr>
              <a:grpSpLocks noChangeAspect="1"/>
            </p:cNvGrpSpPr>
            <p:nvPr/>
          </p:nvGrpSpPr>
          <p:grpSpPr bwMode="auto">
            <a:xfrm>
              <a:off x="6983413" y="0"/>
              <a:ext cx="2160587" cy="720725"/>
              <a:chOff x="4399" y="0"/>
              <a:chExt cx="1361" cy="454"/>
            </a:xfrm>
          </p:grpSpPr>
          <p:sp>
            <p:nvSpPr>
              <p:cNvPr id="13" name="AutoShape 3"/>
              <p:cNvSpPr>
                <a:spLocks noChangeAspect="1" noChangeArrowheads="1" noTextEdit="1"/>
              </p:cNvSpPr>
              <p:nvPr/>
            </p:nvSpPr>
            <p:spPr bwMode="auto">
              <a:xfrm>
                <a:off x="4399" y="0"/>
                <a:ext cx="1361"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pic>
            <p:nvPicPr>
              <p:cNvPr id="14"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9" y="4"/>
                <a:ext cx="681"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2" name="Imag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3706" y="3176"/>
              <a:ext cx="1110189" cy="715991"/>
            </a:xfrm>
            <a:prstGeom prst="rect">
              <a:avLst/>
            </a:prstGeom>
          </p:spPr>
        </p:pic>
      </p:grpSp>
      <p:sp>
        <p:nvSpPr>
          <p:cNvPr id="15" name="Content Placeholder 4"/>
          <p:cNvSpPr txBox="1">
            <a:spLocks/>
          </p:cNvSpPr>
          <p:nvPr/>
        </p:nvSpPr>
        <p:spPr>
          <a:xfrm>
            <a:off x="2195736" y="44624"/>
            <a:ext cx="6479952" cy="62071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363538">
              <a:buNone/>
              <a:tabLst>
                <a:tab pos="903288" algn="l"/>
                <a:tab pos="1077913" algn="l"/>
              </a:tabLst>
            </a:pPr>
            <a:r>
              <a:rPr lang="fr-FR" sz="2000" dirty="0">
                <a:solidFill>
                  <a:schemeClr val="bg1"/>
                </a:solidFill>
              </a:rPr>
              <a:t> </a:t>
            </a:r>
            <a:r>
              <a:rPr lang="fr-FR" b="1" cap="small" dirty="0">
                <a:solidFill>
                  <a:srgbClr val="FFFFFF"/>
                </a:solidFill>
              </a:rPr>
              <a:t>Principe de Transparence</a:t>
            </a:r>
          </a:p>
        </p:txBody>
      </p:sp>
      <p:grpSp>
        <p:nvGrpSpPr>
          <p:cNvPr id="8" name="Groupe 7"/>
          <p:cNvGrpSpPr/>
          <p:nvPr/>
        </p:nvGrpSpPr>
        <p:grpSpPr>
          <a:xfrm>
            <a:off x="1083540" y="4467587"/>
            <a:ext cx="7304884" cy="1690565"/>
            <a:chOff x="1210140" y="3002957"/>
            <a:chExt cx="7626356" cy="1906589"/>
          </a:xfrm>
        </p:grpSpPr>
        <p:pic>
          <p:nvPicPr>
            <p:cNvPr id="16" name="Imag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10140" y="3002957"/>
              <a:ext cx="3813178" cy="1906589"/>
            </a:xfrm>
            <a:prstGeom prst="rect">
              <a:avLst/>
            </a:prstGeom>
          </p:spPr>
        </p:pic>
        <p:pic>
          <p:nvPicPr>
            <p:cNvPr id="17" name="Imag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23318" y="3002957"/>
              <a:ext cx="3813178" cy="1906589"/>
            </a:xfrm>
            <a:prstGeom prst="rect">
              <a:avLst/>
            </a:prstGeom>
          </p:spPr>
        </p:pic>
      </p:grpSp>
    </p:spTree>
    <p:extLst>
      <p:ext uri="{BB962C8B-B14F-4D97-AF65-F5344CB8AC3E}">
        <p14:creationId xmlns:p14="http://schemas.microsoft.com/office/powerpoint/2010/main" val="942075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dissolve">
                                      <p:cBhvr>
                                        <p:cTn id="11" dur="500"/>
                                        <p:tgtEl>
                                          <p:spTgt spid="8"/>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Effect transition="in" filter="wipe(left)">
                                      <p:cBhvr>
                                        <p:cTn id="19" dur="500"/>
                                        <p:tgtEl>
                                          <p:spTgt spid="7">
                                            <p:txEl>
                                              <p:pRg st="0" end="0"/>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7">
                                            <p:txEl>
                                              <p:pRg st="1" end="1"/>
                                            </p:txEl>
                                          </p:spTgt>
                                        </p:tgtEl>
                                        <p:attrNameLst>
                                          <p:attrName>style.visibility</p:attrName>
                                        </p:attrNameLst>
                                      </p:cBhvr>
                                      <p:to>
                                        <p:strVal val="visible"/>
                                      </p:to>
                                    </p:set>
                                    <p:animEffect transition="in" filter="wipe(left)">
                                      <p:cBhvr>
                                        <p:cTn id="23" dur="500"/>
                                        <p:tgtEl>
                                          <p:spTgt spid="7">
                                            <p:txEl>
                                              <p:pRg st="1" end="1"/>
                                            </p:txEl>
                                          </p:spTgt>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animEffect transition="in" filter="wipe(left)">
                                      <p:cBhvr>
                                        <p:cTn id="27" dur="500"/>
                                        <p:tgtEl>
                                          <p:spTgt spid="7">
                                            <p:txEl>
                                              <p:pRg st="2" end="2"/>
                                            </p:txEl>
                                          </p:spTgt>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7">
                                            <p:txEl>
                                              <p:pRg st="3" end="3"/>
                                            </p:txEl>
                                          </p:spTgt>
                                        </p:tgtEl>
                                        <p:attrNameLst>
                                          <p:attrName>style.visibility</p:attrName>
                                        </p:attrNameLst>
                                      </p:cBhvr>
                                      <p:to>
                                        <p:strVal val="visible"/>
                                      </p:to>
                                    </p:set>
                                    <p:animEffect transition="in" filter="wipe(left)">
                                      <p:cBhvr>
                                        <p:cTn id="31"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02C702AE-1502-43AE-8DBA-2BCAD3408EF2}" type="slidenum">
              <a:rPr lang="fr-FR" smtClean="0">
                <a:latin typeface="+mj-lt"/>
              </a:rPr>
              <a:pPr/>
              <a:t>8</a:t>
            </a:fld>
            <a:endParaRPr lang="fr-FR">
              <a:latin typeface="+mj-lt"/>
            </a:endParaRPr>
          </a:p>
        </p:txBody>
      </p:sp>
      <p:sp>
        <p:nvSpPr>
          <p:cNvPr id="7" name="Espace réservé du numéro de diapositive 3">
            <a:extLst>
              <a:ext uri="{FF2B5EF4-FFF2-40B4-BE49-F238E27FC236}">
                <a16:creationId xmlns="" xmlns:a16="http://schemas.microsoft.com/office/drawing/2014/main" id="{BC6DABDC-D11D-4D1A-8A6B-2B1A7884AB07}"/>
              </a:ext>
            </a:extLst>
          </p:cNvPr>
          <p:cNvSpPr txBox="1">
            <a:spLocks/>
          </p:cNvSpPr>
          <p:nvPr/>
        </p:nvSpPr>
        <p:spPr>
          <a:xfrm>
            <a:off x="8388424" y="6453336"/>
            <a:ext cx="621432"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2C702AE-1502-43AE-8DBA-2BCAD3408EF2}" type="slidenum">
              <a:rPr lang="fr-FR" smtClean="0">
                <a:latin typeface="+mj-lt"/>
              </a:rPr>
              <a:pPr/>
              <a:t>8</a:t>
            </a:fld>
            <a:endParaRPr lang="fr-FR">
              <a:latin typeface="+mj-lt"/>
            </a:endParaRPr>
          </a:p>
        </p:txBody>
      </p:sp>
      <p:grpSp>
        <p:nvGrpSpPr>
          <p:cNvPr id="12" name="Groupe 11"/>
          <p:cNvGrpSpPr/>
          <p:nvPr/>
        </p:nvGrpSpPr>
        <p:grpSpPr>
          <a:xfrm>
            <a:off x="6983413" y="0"/>
            <a:ext cx="2190482" cy="720725"/>
            <a:chOff x="6983413" y="0"/>
            <a:chExt cx="2190482" cy="720725"/>
          </a:xfrm>
        </p:grpSpPr>
        <p:grpSp>
          <p:nvGrpSpPr>
            <p:cNvPr id="14" name="Group 4"/>
            <p:cNvGrpSpPr>
              <a:grpSpLocks noChangeAspect="1"/>
            </p:cNvGrpSpPr>
            <p:nvPr/>
          </p:nvGrpSpPr>
          <p:grpSpPr bwMode="auto">
            <a:xfrm>
              <a:off x="6983413" y="0"/>
              <a:ext cx="2160587" cy="720725"/>
              <a:chOff x="4399" y="0"/>
              <a:chExt cx="1361" cy="454"/>
            </a:xfrm>
          </p:grpSpPr>
          <p:sp>
            <p:nvSpPr>
              <p:cNvPr id="16" name="AutoShape 3"/>
              <p:cNvSpPr>
                <a:spLocks noChangeAspect="1" noChangeArrowheads="1" noTextEdit="1"/>
              </p:cNvSpPr>
              <p:nvPr/>
            </p:nvSpPr>
            <p:spPr bwMode="auto">
              <a:xfrm>
                <a:off x="4399" y="0"/>
                <a:ext cx="1361"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pic>
            <p:nvPicPr>
              <p:cNvPr id="17"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9" y="4"/>
                <a:ext cx="681"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 name="Imag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3706" y="3176"/>
              <a:ext cx="1110189" cy="715991"/>
            </a:xfrm>
            <a:prstGeom prst="rect">
              <a:avLst/>
            </a:prstGeom>
          </p:spPr>
        </p:pic>
      </p:grpSp>
      <p:sp>
        <p:nvSpPr>
          <p:cNvPr id="19" name="ZoneTexte 18"/>
          <p:cNvSpPr txBox="1"/>
          <p:nvPr/>
        </p:nvSpPr>
        <p:spPr>
          <a:xfrm>
            <a:off x="2195736" y="92879"/>
            <a:ext cx="4787677" cy="523220"/>
          </a:xfrm>
          <a:prstGeom prst="rect">
            <a:avLst/>
          </a:prstGeom>
          <a:noFill/>
        </p:spPr>
        <p:txBody>
          <a:bodyPr wrap="square" rtlCol="0">
            <a:spAutoFit/>
          </a:bodyPr>
          <a:lstStyle/>
          <a:p>
            <a:pPr defTabSz="363538">
              <a:tabLst>
                <a:tab pos="903288" algn="l"/>
                <a:tab pos="1077913" algn="l"/>
              </a:tabLst>
            </a:pPr>
            <a:r>
              <a:rPr lang="fr-FR" sz="2800" b="1" cap="small" dirty="0">
                <a:solidFill>
                  <a:srgbClr val="FFFFFF"/>
                </a:solidFill>
              </a:rPr>
              <a:t>Principe de Participation</a:t>
            </a:r>
          </a:p>
        </p:txBody>
      </p:sp>
      <p:sp>
        <p:nvSpPr>
          <p:cNvPr id="10" name="Title 1"/>
          <p:cNvSpPr>
            <a:spLocks noGrp="1"/>
          </p:cNvSpPr>
          <p:nvPr>
            <p:ph type="title"/>
          </p:nvPr>
        </p:nvSpPr>
        <p:spPr>
          <a:xfrm>
            <a:off x="467544" y="1196752"/>
            <a:ext cx="8208912" cy="648072"/>
          </a:xfrm>
        </p:spPr>
        <p:txBody>
          <a:bodyPr>
            <a:normAutofit/>
          </a:bodyPr>
          <a:lstStyle/>
          <a:p>
            <a:r>
              <a:rPr lang="fr-FR" altLang="en-US" sz="2800" dirty="0">
                <a:solidFill>
                  <a:schemeClr val="tx1">
                    <a:lumMod val="75000"/>
                  </a:schemeClr>
                </a:solidFill>
              </a:rPr>
              <a:t>La </a:t>
            </a:r>
            <a:r>
              <a:rPr lang="fr-FR" altLang="en-US" sz="2800" dirty="0">
                <a:solidFill>
                  <a:schemeClr val="tx1">
                    <a:lumMod val="75000"/>
                  </a:schemeClr>
                </a:solidFill>
                <a:latin typeface="+mn-lt"/>
              </a:rPr>
              <a:t>participation</a:t>
            </a:r>
            <a:r>
              <a:rPr lang="fr-FR" altLang="en-US" sz="2800" dirty="0">
                <a:solidFill>
                  <a:schemeClr val="tx1">
                    <a:lumMod val="75000"/>
                  </a:schemeClr>
                </a:solidFill>
              </a:rPr>
              <a:t> incluse et ouverte a tous </a:t>
            </a:r>
            <a:endParaRPr lang="fr-FR" sz="2800" dirty="0">
              <a:solidFill>
                <a:schemeClr val="tx1">
                  <a:lumMod val="75000"/>
                </a:schemeClr>
              </a:solidFill>
            </a:endParaRPr>
          </a:p>
        </p:txBody>
      </p:sp>
      <p:sp>
        <p:nvSpPr>
          <p:cNvPr id="11" name="Espace réservé du contenu 2"/>
          <p:cNvSpPr>
            <a:spLocks noGrp="1"/>
          </p:cNvSpPr>
          <p:nvPr>
            <p:ph idx="1"/>
          </p:nvPr>
        </p:nvSpPr>
        <p:spPr>
          <a:xfrm>
            <a:off x="177230" y="1854063"/>
            <a:ext cx="8208912" cy="1842614"/>
          </a:xfrm>
        </p:spPr>
        <p:txBody>
          <a:bodyPr>
            <a:normAutofit/>
          </a:bodyPr>
          <a:lstStyle/>
          <a:p>
            <a:r>
              <a:rPr lang="fr-FR" altLang="en-US" sz="2400" b="1" dirty="0">
                <a:solidFill>
                  <a:schemeClr val="accent1">
                    <a:lumMod val="50000"/>
                  </a:schemeClr>
                </a:solidFill>
              </a:rPr>
              <a:t>Encourager les parties prenantes </a:t>
            </a:r>
            <a:r>
              <a:rPr lang="fr-FR" sz="2400" b="1" dirty="0">
                <a:solidFill>
                  <a:schemeClr val="accent1">
                    <a:lumMod val="50000"/>
                  </a:schemeClr>
                </a:solidFill>
              </a:rPr>
              <a:t>à</a:t>
            </a:r>
            <a:r>
              <a:rPr lang="fr-FR" altLang="en-US" sz="2400" b="1" dirty="0">
                <a:solidFill>
                  <a:schemeClr val="accent1">
                    <a:lumMod val="50000"/>
                  </a:schemeClr>
                </a:solidFill>
              </a:rPr>
              <a:t> participer et </a:t>
            </a:r>
            <a:r>
              <a:rPr lang="fr-FR" sz="2400" b="1" dirty="0">
                <a:solidFill>
                  <a:schemeClr val="accent1">
                    <a:lumMod val="50000"/>
                  </a:schemeClr>
                </a:solidFill>
              </a:rPr>
              <a:t>à</a:t>
            </a:r>
            <a:r>
              <a:rPr lang="fr-FR" altLang="en-US" sz="2400" b="1" dirty="0">
                <a:solidFill>
                  <a:schemeClr val="accent1">
                    <a:lumMod val="50000"/>
                  </a:schemeClr>
                </a:solidFill>
              </a:rPr>
              <a:t> faire part de leur point de vue</a:t>
            </a:r>
          </a:p>
          <a:p>
            <a:pPr eaLnBrk="1" hangingPunct="1"/>
            <a:r>
              <a:rPr lang="fr-FR" altLang="en-US" sz="2400" b="1" dirty="0">
                <a:solidFill>
                  <a:schemeClr val="accent3">
                    <a:lumMod val="50000"/>
                  </a:schemeClr>
                </a:solidFill>
              </a:rPr>
              <a:t>Mettre en place des mécanismes pour assurer cette pleine participation </a:t>
            </a:r>
          </a:p>
        </p:txBody>
      </p:sp>
      <p:pic>
        <p:nvPicPr>
          <p:cNvPr id="2" name="Imag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12186" y="3273868"/>
            <a:ext cx="3901440" cy="2599944"/>
          </a:xfrm>
          <a:prstGeom prst="rect">
            <a:avLst/>
          </a:prstGeom>
        </p:spPr>
      </p:pic>
      <p:sp>
        <p:nvSpPr>
          <p:cNvPr id="3" name="Rectangle 2"/>
          <p:cNvSpPr/>
          <p:nvPr/>
        </p:nvSpPr>
        <p:spPr>
          <a:xfrm>
            <a:off x="177230" y="3496940"/>
            <a:ext cx="4572000" cy="2308324"/>
          </a:xfrm>
          <a:prstGeom prst="rect">
            <a:avLst/>
          </a:prstGeom>
        </p:spPr>
        <p:txBody>
          <a:bodyPr>
            <a:spAutoFit/>
          </a:bodyPr>
          <a:lstStyle/>
          <a:p>
            <a:pPr marL="342900" indent="-342900">
              <a:buFont typeface="Arial" panose="020B0604020202020204" pitchFamily="34" charset="0"/>
              <a:buChar char="•"/>
            </a:pPr>
            <a:r>
              <a:rPr lang="fr-FR" altLang="en-US" sz="2400" b="1" dirty="0">
                <a:solidFill>
                  <a:schemeClr val="accent6">
                    <a:lumMod val="50000"/>
                  </a:schemeClr>
                </a:solidFill>
              </a:rPr>
              <a:t>Promouvoir l'égalité et la diversité des acteurs</a:t>
            </a:r>
          </a:p>
          <a:p>
            <a:pPr marL="342900" indent="-342900">
              <a:buFont typeface="Arial" panose="020B0604020202020204" pitchFamily="34" charset="0"/>
              <a:buChar char="•"/>
            </a:pPr>
            <a:r>
              <a:rPr lang="fr-FR" altLang="en-US" sz="2400" b="1" dirty="0">
                <a:solidFill>
                  <a:schemeClr val="accent4">
                    <a:lumMod val="75000"/>
                  </a:schemeClr>
                </a:solidFill>
              </a:rPr>
              <a:t>Créer les conditions pour un meilleur sentiment d’appropriation par les parties </a:t>
            </a:r>
            <a:r>
              <a:rPr lang="fr-FR" altLang="en-US" sz="2400" b="1" dirty="0" smtClean="0">
                <a:solidFill>
                  <a:schemeClr val="accent4">
                    <a:lumMod val="75000"/>
                  </a:schemeClr>
                </a:solidFill>
              </a:rPr>
              <a:t>prenantes</a:t>
            </a:r>
            <a:endParaRPr lang="fr-FR" altLang="en-US" sz="2400" b="1" dirty="0">
              <a:solidFill>
                <a:schemeClr val="accent4">
                  <a:lumMod val="75000"/>
                </a:schemeClr>
              </a:solidFill>
            </a:endParaRPr>
          </a:p>
        </p:txBody>
      </p:sp>
    </p:spTree>
    <p:extLst>
      <p:ext uri="{BB962C8B-B14F-4D97-AF65-F5344CB8AC3E}">
        <p14:creationId xmlns:p14="http://schemas.microsoft.com/office/powerpoint/2010/main" val="2559179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randombar(horizontal)">
                                      <p:cBhvr>
                                        <p:cTn id="11" dur="500"/>
                                        <p:tgtEl>
                                          <p:spTgt spid="19"/>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childTnLst>
                          </p:cTn>
                        </p:par>
                        <p:par>
                          <p:cTn id="16" fill="hold">
                            <p:stCondLst>
                              <p:cond delay="1500"/>
                            </p:stCondLst>
                            <p:childTnLst>
                              <p:par>
                                <p:cTn id="17" presetID="9" presetClass="entr" presetSubtype="0"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dissolve">
                                      <p:cBhvr>
                                        <p:cTn id="19" dur="500"/>
                                        <p:tgtEl>
                                          <p:spTgt spid="2"/>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1">
                                            <p:txEl>
                                              <p:pRg st="0" end="0"/>
                                            </p:txEl>
                                          </p:spTgt>
                                        </p:tgtEl>
                                        <p:attrNameLst>
                                          <p:attrName>style.visibility</p:attrName>
                                        </p:attrNameLst>
                                      </p:cBhvr>
                                      <p:to>
                                        <p:strVal val="visible"/>
                                      </p:to>
                                    </p:set>
                                    <p:animEffect transition="in" filter="wipe(left)">
                                      <p:cBhvr>
                                        <p:cTn id="23" dur="500"/>
                                        <p:tgtEl>
                                          <p:spTgt spid="11">
                                            <p:txEl>
                                              <p:pRg st="0" end="0"/>
                                            </p:txEl>
                                          </p:spTgt>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11">
                                            <p:txEl>
                                              <p:pRg st="1" end="1"/>
                                            </p:txEl>
                                          </p:spTgt>
                                        </p:tgtEl>
                                        <p:attrNameLst>
                                          <p:attrName>style.visibility</p:attrName>
                                        </p:attrNameLst>
                                      </p:cBhvr>
                                      <p:to>
                                        <p:strVal val="visible"/>
                                      </p:to>
                                    </p:set>
                                    <p:animEffect transition="in" filter="wipe(left)">
                                      <p:cBhvr>
                                        <p:cTn id="27" dur="500"/>
                                        <p:tgtEl>
                                          <p:spTgt spid="11">
                                            <p:txEl>
                                              <p:pRg st="1" end="1"/>
                                            </p:txEl>
                                          </p:spTgt>
                                        </p:tgtEl>
                                      </p:cBhvr>
                                    </p:animEffect>
                                  </p:childTnLst>
                                </p:cTn>
                              </p:par>
                            </p:childTnLst>
                          </p:cTn>
                        </p:par>
                        <p:par>
                          <p:cTn id="28" fill="hold">
                            <p:stCondLst>
                              <p:cond delay="3000"/>
                            </p:stCondLst>
                            <p:childTnLst>
                              <p:par>
                                <p:cTn id="29" presetID="14" presetClass="entr" presetSubtype="5" fill="hold" nodeType="afterEffect">
                                  <p:stCondLst>
                                    <p:cond delay="0"/>
                                  </p:stCondLst>
                                  <p:childTnLst>
                                    <p:set>
                                      <p:cBhvr>
                                        <p:cTn id="30" dur="1" fill="hold">
                                          <p:stCondLst>
                                            <p:cond delay="0"/>
                                          </p:stCondLst>
                                        </p:cTn>
                                        <p:tgtEl>
                                          <p:spTgt spid="3">
                                            <p:txEl>
                                              <p:pRg st="0" end="0"/>
                                            </p:txEl>
                                          </p:spTgt>
                                        </p:tgtEl>
                                        <p:attrNameLst>
                                          <p:attrName>style.visibility</p:attrName>
                                        </p:attrNameLst>
                                      </p:cBhvr>
                                      <p:to>
                                        <p:strVal val="visible"/>
                                      </p:to>
                                    </p:set>
                                    <p:animEffect transition="in" filter="randombar(vertical)">
                                      <p:cBhvr>
                                        <p:cTn id="31" dur="500"/>
                                        <p:tgtEl>
                                          <p:spTgt spid="3">
                                            <p:txEl>
                                              <p:pRg st="0" end="0"/>
                                            </p:txEl>
                                          </p:spTgt>
                                        </p:tgtEl>
                                      </p:cBhvr>
                                    </p:animEffect>
                                  </p:childTnLst>
                                </p:cTn>
                              </p:par>
                            </p:childTnLst>
                          </p:cTn>
                        </p:par>
                        <p:par>
                          <p:cTn id="32" fill="hold">
                            <p:stCondLst>
                              <p:cond delay="3500"/>
                            </p:stCondLst>
                            <p:childTnLst>
                              <p:par>
                                <p:cTn id="33" presetID="14" presetClass="entr" presetSubtype="5" fill="hold" nodeType="afterEffect">
                                  <p:stCondLst>
                                    <p:cond delay="0"/>
                                  </p:stCondLst>
                                  <p:childTnLst>
                                    <p:set>
                                      <p:cBhvr>
                                        <p:cTn id="34" dur="1" fill="hold">
                                          <p:stCondLst>
                                            <p:cond delay="0"/>
                                          </p:stCondLst>
                                        </p:cTn>
                                        <p:tgtEl>
                                          <p:spTgt spid="3">
                                            <p:txEl>
                                              <p:pRg st="1" end="1"/>
                                            </p:txEl>
                                          </p:spTgt>
                                        </p:tgtEl>
                                        <p:attrNameLst>
                                          <p:attrName>style.visibility</p:attrName>
                                        </p:attrNameLst>
                                      </p:cBhvr>
                                      <p:to>
                                        <p:strVal val="visible"/>
                                      </p:to>
                                    </p:set>
                                    <p:animEffect transition="in" filter="randombar(vertical)">
                                      <p:cBhvr>
                                        <p:cTn id="35"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02C702AE-1502-43AE-8DBA-2BCAD3408EF2}" type="slidenum">
              <a:rPr lang="fr-FR" smtClean="0">
                <a:latin typeface="+mj-lt"/>
              </a:rPr>
              <a:pPr/>
              <a:t>9</a:t>
            </a:fld>
            <a:endParaRPr lang="fr-FR">
              <a:latin typeface="+mj-lt"/>
            </a:endParaRPr>
          </a:p>
        </p:txBody>
      </p:sp>
      <p:sp>
        <p:nvSpPr>
          <p:cNvPr id="7" name="Espace réservé du numéro de diapositive 3">
            <a:extLst>
              <a:ext uri="{FF2B5EF4-FFF2-40B4-BE49-F238E27FC236}">
                <a16:creationId xmlns="" xmlns:a16="http://schemas.microsoft.com/office/drawing/2014/main" id="{BC6DABDC-D11D-4D1A-8A6B-2B1A7884AB07}"/>
              </a:ext>
            </a:extLst>
          </p:cNvPr>
          <p:cNvSpPr txBox="1">
            <a:spLocks/>
          </p:cNvSpPr>
          <p:nvPr/>
        </p:nvSpPr>
        <p:spPr>
          <a:xfrm>
            <a:off x="8388424" y="6453336"/>
            <a:ext cx="621432"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2C702AE-1502-43AE-8DBA-2BCAD3408EF2}" type="slidenum">
              <a:rPr lang="fr-FR" smtClean="0">
                <a:latin typeface="+mj-lt"/>
              </a:rPr>
              <a:pPr/>
              <a:t>9</a:t>
            </a:fld>
            <a:endParaRPr lang="fr-FR">
              <a:latin typeface="+mj-lt"/>
            </a:endParaRPr>
          </a:p>
        </p:txBody>
      </p:sp>
      <p:grpSp>
        <p:nvGrpSpPr>
          <p:cNvPr id="12" name="Groupe 11"/>
          <p:cNvGrpSpPr/>
          <p:nvPr/>
        </p:nvGrpSpPr>
        <p:grpSpPr>
          <a:xfrm>
            <a:off x="6983413" y="0"/>
            <a:ext cx="2190482" cy="720725"/>
            <a:chOff x="6983413" y="0"/>
            <a:chExt cx="2190482" cy="720725"/>
          </a:xfrm>
        </p:grpSpPr>
        <p:grpSp>
          <p:nvGrpSpPr>
            <p:cNvPr id="14" name="Group 4"/>
            <p:cNvGrpSpPr>
              <a:grpSpLocks noChangeAspect="1"/>
            </p:cNvGrpSpPr>
            <p:nvPr/>
          </p:nvGrpSpPr>
          <p:grpSpPr bwMode="auto">
            <a:xfrm>
              <a:off x="6983413" y="0"/>
              <a:ext cx="2160587" cy="720725"/>
              <a:chOff x="4399" y="0"/>
              <a:chExt cx="1361" cy="454"/>
            </a:xfrm>
          </p:grpSpPr>
          <p:sp>
            <p:nvSpPr>
              <p:cNvPr id="16" name="AutoShape 3"/>
              <p:cNvSpPr>
                <a:spLocks noChangeAspect="1" noChangeArrowheads="1" noTextEdit="1"/>
              </p:cNvSpPr>
              <p:nvPr/>
            </p:nvSpPr>
            <p:spPr bwMode="auto">
              <a:xfrm>
                <a:off x="4399" y="0"/>
                <a:ext cx="1361"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pic>
            <p:nvPicPr>
              <p:cNvPr id="17"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9" y="4"/>
                <a:ext cx="681"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 name="Imag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3706" y="3176"/>
              <a:ext cx="1110189" cy="715991"/>
            </a:xfrm>
            <a:prstGeom prst="rect">
              <a:avLst/>
            </a:prstGeom>
          </p:spPr>
        </p:pic>
      </p:grpSp>
      <p:sp>
        <p:nvSpPr>
          <p:cNvPr id="19" name="ZoneTexte 18"/>
          <p:cNvSpPr txBox="1"/>
          <p:nvPr/>
        </p:nvSpPr>
        <p:spPr>
          <a:xfrm>
            <a:off x="2195736" y="92879"/>
            <a:ext cx="4787677" cy="523220"/>
          </a:xfrm>
          <a:prstGeom prst="rect">
            <a:avLst/>
          </a:prstGeom>
          <a:noFill/>
        </p:spPr>
        <p:txBody>
          <a:bodyPr wrap="square" rtlCol="0">
            <a:spAutoFit/>
          </a:bodyPr>
          <a:lstStyle/>
          <a:p>
            <a:pPr defTabSz="363538">
              <a:tabLst>
                <a:tab pos="903288" algn="l"/>
                <a:tab pos="1077913" algn="l"/>
              </a:tabLst>
            </a:pPr>
            <a:r>
              <a:rPr lang="fr-FR" sz="2800" b="1" cap="small" dirty="0">
                <a:solidFill>
                  <a:srgbClr val="FFFFFF"/>
                </a:solidFill>
              </a:rPr>
              <a:t>Principe de </a:t>
            </a:r>
            <a:r>
              <a:rPr lang="fr-FR" sz="2800" b="1" cap="small" dirty="0" err="1">
                <a:solidFill>
                  <a:srgbClr val="FFFFFF"/>
                </a:solidFill>
              </a:rPr>
              <a:t>Redevabilité</a:t>
            </a:r>
            <a:endParaRPr lang="fr-FR" sz="2800" b="1" cap="small" dirty="0">
              <a:solidFill>
                <a:srgbClr val="FFFFFF"/>
              </a:solidFill>
            </a:endParaRPr>
          </a:p>
        </p:txBody>
      </p:sp>
      <p:sp>
        <p:nvSpPr>
          <p:cNvPr id="10" name="Espace réservé du contenu 2"/>
          <p:cNvSpPr>
            <a:spLocks noGrp="1"/>
          </p:cNvSpPr>
          <p:nvPr>
            <p:ph sz="quarter" idx="1"/>
          </p:nvPr>
        </p:nvSpPr>
        <p:spPr>
          <a:xfrm>
            <a:off x="467544" y="2202284"/>
            <a:ext cx="8409370" cy="3963020"/>
          </a:xfrm>
        </p:spPr>
        <p:txBody>
          <a:bodyPr>
            <a:normAutofit fontScale="92500" lnSpcReduction="10000"/>
          </a:bodyPr>
          <a:lstStyle/>
          <a:p>
            <a:pPr eaLnBrk="1" hangingPunct="1">
              <a:spcAft>
                <a:spcPts val="1200"/>
              </a:spcAft>
            </a:pPr>
            <a:r>
              <a:rPr lang="fr-FR" altLang="en-US" dirty="0">
                <a:solidFill>
                  <a:schemeClr val="accent6">
                    <a:lumMod val="50000"/>
                  </a:schemeClr>
                </a:solidFill>
              </a:rPr>
              <a:t>Obligation d’un individu ou d’une organisation de justifier ses activités, d’en assumer la responsabilité et de divulguer les résultats de façon transparente</a:t>
            </a:r>
          </a:p>
          <a:p>
            <a:pPr eaLnBrk="1" hangingPunct="1">
              <a:spcAft>
                <a:spcPts val="1200"/>
              </a:spcAft>
            </a:pPr>
            <a:r>
              <a:rPr lang="fr-FR" altLang="en-US" dirty="0">
                <a:solidFill>
                  <a:schemeClr val="accent1"/>
                </a:solidFill>
              </a:rPr>
              <a:t>Manière dont les organisations et les projets font participer différents groupes à la prise de décision, la gestion des activités, l'évaluation et la remise en question des résultats (Projet </a:t>
            </a:r>
            <a:r>
              <a:rPr lang="fr-FR" altLang="en-US" dirty="0" smtClean="0">
                <a:solidFill>
                  <a:schemeClr val="accent1"/>
                </a:solidFill>
              </a:rPr>
              <a:t>Sphère, 2009</a:t>
            </a:r>
            <a:r>
              <a:rPr lang="fr-FR" altLang="en-US" dirty="0">
                <a:solidFill>
                  <a:schemeClr val="accent1"/>
                </a:solidFill>
              </a:rPr>
              <a:t>)</a:t>
            </a:r>
          </a:p>
          <a:p>
            <a:pPr eaLnBrk="1" hangingPunct="1"/>
            <a:r>
              <a:rPr lang="fr-FR" altLang="en-US" dirty="0">
                <a:solidFill>
                  <a:schemeClr val="accent2">
                    <a:lumMod val="50000"/>
                  </a:schemeClr>
                </a:solidFill>
              </a:rPr>
              <a:t>Etre responsable vis-à-vis des engagements pris (notamment par les Etats, les institutions, etc.)</a:t>
            </a:r>
          </a:p>
          <a:p>
            <a:pPr marL="0" indent="0" eaLnBrk="1" hangingPunct="1">
              <a:buNone/>
            </a:pPr>
            <a:endParaRPr lang="fr-FR" altLang="en-US" sz="3200" dirty="0"/>
          </a:p>
        </p:txBody>
      </p:sp>
      <p:sp>
        <p:nvSpPr>
          <p:cNvPr id="11" name="Title 1"/>
          <p:cNvSpPr>
            <a:spLocks noGrp="1"/>
          </p:cNvSpPr>
          <p:nvPr>
            <p:ph type="title"/>
          </p:nvPr>
        </p:nvSpPr>
        <p:spPr>
          <a:xfrm>
            <a:off x="611560" y="1172261"/>
            <a:ext cx="8208912" cy="816579"/>
          </a:xfrm>
        </p:spPr>
        <p:txBody>
          <a:bodyPr>
            <a:normAutofit/>
          </a:bodyPr>
          <a:lstStyle/>
          <a:p>
            <a:r>
              <a:rPr lang="fr-FR" altLang="en-US" dirty="0">
                <a:solidFill>
                  <a:schemeClr val="accent3">
                    <a:lumMod val="50000"/>
                  </a:schemeClr>
                </a:solidFill>
              </a:rPr>
              <a:t>La redevabilité des uns envers les autres</a:t>
            </a:r>
            <a:endParaRPr lang="fr-FR" dirty="0">
              <a:solidFill>
                <a:schemeClr val="accent3">
                  <a:lumMod val="50000"/>
                </a:schemeClr>
              </a:solidFill>
            </a:endParaRPr>
          </a:p>
        </p:txBody>
      </p:sp>
    </p:spTree>
    <p:extLst>
      <p:ext uri="{BB962C8B-B14F-4D97-AF65-F5344CB8AC3E}">
        <p14:creationId xmlns:p14="http://schemas.microsoft.com/office/powerpoint/2010/main" val="562362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randombar(horizontal)">
                                      <p:cBhvr>
                                        <p:cTn id="11" dur="500"/>
                                        <p:tgtEl>
                                          <p:spTgt spid="19"/>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animEffect transition="in" filter="wipe(left)">
                                      <p:cBhvr>
                                        <p:cTn id="19" dur="500"/>
                                        <p:tgtEl>
                                          <p:spTgt spid="10">
                                            <p:txEl>
                                              <p:pRg st="0" end="0"/>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0">
                                            <p:txEl>
                                              <p:pRg st="1" end="1"/>
                                            </p:txEl>
                                          </p:spTgt>
                                        </p:tgtEl>
                                        <p:attrNameLst>
                                          <p:attrName>style.visibility</p:attrName>
                                        </p:attrNameLst>
                                      </p:cBhvr>
                                      <p:to>
                                        <p:strVal val="visible"/>
                                      </p:to>
                                    </p:set>
                                    <p:animEffect transition="in" filter="wipe(left)">
                                      <p:cBhvr>
                                        <p:cTn id="23" dur="500"/>
                                        <p:tgtEl>
                                          <p:spTgt spid="10">
                                            <p:txEl>
                                              <p:pRg st="1" end="1"/>
                                            </p:txEl>
                                          </p:spTgt>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10">
                                            <p:txEl>
                                              <p:pRg st="2" end="2"/>
                                            </p:txEl>
                                          </p:spTgt>
                                        </p:tgtEl>
                                        <p:attrNameLst>
                                          <p:attrName>style.visibility</p:attrName>
                                        </p:attrNameLst>
                                      </p:cBhvr>
                                      <p:to>
                                        <p:strVal val="visible"/>
                                      </p:to>
                                    </p:set>
                                    <p:animEffect transition="in" filter="wipe(left)">
                                      <p:cBhvr>
                                        <p:cTn id="27"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1" grpId="0"/>
    </p:bldLst>
  </p:timing>
</p:sld>
</file>

<file path=ppt/theme/theme1.xml><?xml version="1.0" encoding="utf-8"?>
<a:theme xmlns:a="http://schemas.openxmlformats.org/drawingml/2006/main" name="Conception personnalisée">
  <a:themeElements>
    <a:clrScheme name="NIPN">
      <a:dk1>
        <a:srgbClr val="575757"/>
      </a:dk1>
      <a:lt1>
        <a:srgbClr val="FFFFFF"/>
      </a:lt1>
      <a:dk2>
        <a:srgbClr val="36C1C2"/>
      </a:dk2>
      <a:lt2>
        <a:srgbClr val="FFFFFF"/>
      </a:lt2>
      <a:accent1>
        <a:srgbClr val="0081AE"/>
      </a:accent1>
      <a:accent2>
        <a:srgbClr val="86C286"/>
      </a:accent2>
      <a:accent3>
        <a:srgbClr val="34AE8D"/>
      </a:accent3>
      <a:accent4>
        <a:srgbClr val="0081AE"/>
      </a:accent4>
      <a:accent5>
        <a:srgbClr val="36C1C2"/>
      </a:accent5>
      <a:accent6>
        <a:srgbClr val="DADC4B"/>
      </a:accent6>
      <a:hlink>
        <a:srgbClr val="34AE8D"/>
      </a:hlink>
      <a:folHlink>
        <a:srgbClr val="34AE8D"/>
      </a:folHlink>
    </a:clrScheme>
    <a:fontScheme name="NIPN">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NIPN">
      <a:dk1>
        <a:srgbClr val="575757"/>
      </a:dk1>
      <a:lt1>
        <a:srgbClr val="FFFFFF"/>
      </a:lt1>
      <a:dk2>
        <a:srgbClr val="36C1C2"/>
      </a:dk2>
      <a:lt2>
        <a:srgbClr val="FFFFFF"/>
      </a:lt2>
      <a:accent1>
        <a:srgbClr val="0081AE"/>
      </a:accent1>
      <a:accent2>
        <a:srgbClr val="86C286"/>
      </a:accent2>
      <a:accent3>
        <a:srgbClr val="34AE8D"/>
      </a:accent3>
      <a:accent4>
        <a:srgbClr val="0081AE"/>
      </a:accent4>
      <a:accent5>
        <a:srgbClr val="36C1C2"/>
      </a:accent5>
      <a:accent6>
        <a:srgbClr val="DADC4B"/>
      </a:accent6>
      <a:hlink>
        <a:srgbClr val="34AE8D"/>
      </a:hlink>
      <a:folHlink>
        <a:srgbClr val="34AE8D"/>
      </a:folHlink>
    </a:clrScheme>
    <a:fontScheme name="NIPN">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9535</TotalTime>
  <Words>3610</Words>
  <Application>Microsoft Office PowerPoint</Application>
  <PresentationFormat>Affichage à l'écran (4:3)</PresentationFormat>
  <Paragraphs>429</Paragraphs>
  <Slides>25</Slides>
  <Notes>25</Notes>
  <HiddenSlides>0</HiddenSlides>
  <MMClips>0</MMClips>
  <ScaleCrop>false</ScaleCrop>
  <HeadingPairs>
    <vt:vector size="6" baseType="variant">
      <vt:variant>
        <vt:lpstr>Polices utilisées</vt:lpstr>
      </vt:variant>
      <vt:variant>
        <vt:i4>7</vt:i4>
      </vt:variant>
      <vt:variant>
        <vt:lpstr>Thème</vt:lpstr>
      </vt:variant>
      <vt:variant>
        <vt:i4>2</vt:i4>
      </vt:variant>
      <vt:variant>
        <vt:lpstr>Titres des diapositives</vt:lpstr>
      </vt:variant>
      <vt:variant>
        <vt:i4>25</vt:i4>
      </vt:variant>
    </vt:vector>
  </HeadingPairs>
  <TitlesOfParts>
    <vt:vector size="34" baseType="lpstr">
      <vt:lpstr>Arial</vt:lpstr>
      <vt:lpstr>Calibri</vt:lpstr>
      <vt:lpstr>Gill Sans MT</vt:lpstr>
      <vt:lpstr>Times New Roman</vt:lpstr>
      <vt:lpstr>Trebuchet MS</vt:lpstr>
      <vt:lpstr>Wingdings</vt:lpstr>
      <vt:lpstr>Wingdings 2</vt:lpstr>
      <vt:lpstr>Conception personnalisée</vt:lpstr>
      <vt:lpstr>Thème Office</vt:lpstr>
      <vt:lpstr>Introduction sur la Gouvernance au Service de la Nutrition</vt:lpstr>
      <vt:lpstr>Présentation PowerPoint</vt:lpstr>
      <vt:lpstr>Présentation PowerPoint</vt:lpstr>
      <vt:lpstr>Présentation PowerPoint</vt:lpstr>
      <vt:lpstr>La Gouvernance au service de la nutrition</vt:lpstr>
      <vt:lpstr>Les principaux principes de la Gouvernance (Mouvement SUN)</vt:lpstr>
      <vt:lpstr>La transparence et le partage de l’information</vt:lpstr>
      <vt:lpstr>La participation incluse et ouverte a tous </vt:lpstr>
      <vt:lpstr>La redevabilité des uns envers les autres</vt:lpstr>
      <vt:lpstr>Présentation PowerPoint</vt:lpstr>
      <vt:lpstr>Présentation PowerPoint</vt:lpstr>
      <vt:lpstr>L’efficacité-leadership dynamique et stratégique obtient des résultats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Principales instances de gouvernance</vt:lpstr>
      <vt:lpstr>Principales instances de gouvernance</vt:lpstr>
      <vt:lpstr>Répartition des allocations budgétaires et dépenses sur ressources propres du secteur de la nutrition en 2016 et 2017</vt:lpstr>
      <vt:lpstr>Allocations et dépenses totales de nutrition sur ressources propres par rapport au PIB </vt:lpstr>
      <vt:lpstr>Présentation PowerPoint</vt:lpstr>
      <vt:lpstr>Présentation PowerPoint</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hello</dc:creator>
  <cp:lastModifiedBy>guillaume</cp:lastModifiedBy>
  <cp:revision>504</cp:revision>
  <cp:lastPrinted>2020-07-21T16:05:53Z</cp:lastPrinted>
  <dcterms:created xsi:type="dcterms:W3CDTF">2016-04-15T07:54:58Z</dcterms:created>
  <dcterms:modified xsi:type="dcterms:W3CDTF">2021-03-05T11:22:13Z</dcterms:modified>
</cp:coreProperties>
</file>